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62"/>
  </p:notesMasterIdLst>
  <p:sldIdLst>
    <p:sldId id="256" r:id="rId2"/>
    <p:sldId id="332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3" r:id="rId25"/>
    <p:sldId id="334" r:id="rId26"/>
    <p:sldId id="335" r:id="rId27"/>
    <p:sldId id="336" r:id="rId28"/>
    <p:sldId id="337" r:id="rId29"/>
    <p:sldId id="338" r:id="rId30"/>
    <p:sldId id="340" r:id="rId31"/>
    <p:sldId id="341" r:id="rId32"/>
    <p:sldId id="342" r:id="rId33"/>
    <p:sldId id="345" r:id="rId34"/>
    <p:sldId id="346" r:id="rId35"/>
    <p:sldId id="404" r:id="rId36"/>
    <p:sldId id="349" r:id="rId37"/>
    <p:sldId id="405" r:id="rId38"/>
    <p:sldId id="352" r:id="rId39"/>
    <p:sldId id="406" r:id="rId40"/>
    <p:sldId id="358" r:id="rId41"/>
    <p:sldId id="407" r:id="rId42"/>
    <p:sldId id="360" r:id="rId43"/>
    <p:sldId id="361" r:id="rId44"/>
    <p:sldId id="408" r:id="rId45"/>
    <p:sldId id="409" r:id="rId46"/>
    <p:sldId id="410" r:id="rId47"/>
    <p:sldId id="411" r:id="rId48"/>
    <p:sldId id="412" r:id="rId49"/>
    <p:sldId id="413" r:id="rId50"/>
    <p:sldId id="414" r:id="rId51"/>
    <p:sldId id="415" r:id="rId52"/>
    <p:sldId id="416" r:id="rId53"/>
    <p:sldId id="417" r:id="rId54"/>
    <p:sldId id="418" r:id="rId55"/>
    <p:sldId id="419" r:id="rId56"/>
    <p:sldId id="421" r:id="rId57"/>
    <p:sldId id="423" r:id="rId58"/>
    <p:sldId id="424" r:id="rId59"/>
    <p:sldId id="425" r:id="rId60"/>
    <p:sldId id="426" r:id="rId6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aramond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aramond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FFFF99"/>
    <a:srgbClr val="FF0000"/>
    <a:srgbClr val="55CDDD"/>
    <a:srgbClr val="FFFF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745" autoAdjust="0"/>
  </p:normalViewPr>
  <p:slideViewPr>
    <p:cSldViewPr>
      <p:cViewPr varScale="1">
        <p:scale>
          <a:sx n="86" d="100"/>
          <a:sy n="86" d="100"/>
        </p:scale>
        <p:origin x="-149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14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34E6EB3-D5E5-41F8-B175-3E8937E41261}" type="datetimeFigureOut">
              <a:rPr lang="zh-CN" altLang="en-US"/>
              <a:pPr>
                <a:defRPr/>
              </a:pPr>
              <a:t>2012/10/16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F45A889-6DF6-49AD-8C51-A7119A09B3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4714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6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084 h 1906"/>
                <a:gd name="T4" fmla="*/ 5884 w 5740"/>
                <a:gd name="T5" fmla="*/ 1084 h 1906"/>
                <a:gd name="T6" fmla="*/ 5884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4763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 sz="6000"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74764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EBCD0-2DAE-4C7C-A476-02DC755AAB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072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EEE7E9-9AE5-4846-8888-C54C6BB48B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6502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3110D-4F67-451A-8714-0C7ABB84E38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0566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E28C3-333F-4E14-AAB6-EBBB05A93D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7041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712B4B-DAA5-40B4-88B8-B3EC196F15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6154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D85B8-E2A6-48D6-85FE-2B8163CB4D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3665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528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0285B8-C762-4520-852D-4297957D3B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4320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84D7EC-4355-4668-B29C-2C813CBBAA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003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7EF848-54AE-416B-9E14-1E6A9F2ADF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978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606BD1-6DC1-43DF-9031-D39FF7D9CC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6729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63B76-3B81-459F-8F13-93683C8D82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0800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FF77DC-C526-4B5E-A405-3139F39296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1360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141138-68DD-474F-8F1E-73C5766B1C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290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4681F-4411-42BF-92BF-BC42AAF39C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671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50BD4121-21D0-4FD2-881F-C38196CBC2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73734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>
                  <a:gd name="T0" fmla="*/ 2740 w 2882"/>
                  <a:gd name="T1" fmla="*/ 528 h 1671"/>
                  <a:gd name="T2" fmla="*/ 2632 w 2882"/>
                  <a:gd name="T3" fmla="*/ 484 h 1671"/>
                  <a:gd name="T4" fmla="*/ 2480 w 2882"/>
                  <a:gd name="T5" fmla="*/ 424 h 1671"/>
                  <a:gd name="T6" fmla="*/ 2203 w 2882"/>
                  <a:gd name="T7" fmla="*/ 343 h 1671"/>
                  <a:gd name="T8" fmla="*/ 1970 w 2882"/>
                  <a:gd name="T9" fmla="*/ 277 h 1671"/>
                  <a:gd name="T10" fmla="*/ 1807 w 2882"/>
                  <a:gd name="T11" fmla="*/ 212 h 1671"/>
                  <a:gd name="T12" fmla="*/ 1693 w 2882"/>
                  <a:gd name="T13" fmla="*/ 152 h 1671"/>
                  <a:gd name="T14" fmla="*/ 1628 w 2882"/>
                  <a:gd name="T15" fmla="*/ 103 h 1671"/>
                  <a:gd name="T16" fmla="*/ 1590 w 2882"/>
                  <a:gd name="T17" fmla="*/ 60 h 1671"/>
                  <a:gd name="T18" fmla="*/ 1579 w 2882"/>
                  <a:gd name="T19" fmla="*/ 27 h 1671"/>
                  <a:gd name="T20" fmla="*/ 1585 w 2882"/>
                  <a:gd name="T21" fmla="*/ 0 h 1671"/>
                  <a:gd name="T22" fmla="*/ 1557 w 2882"/>
                  <a:gd name="T23" fmla="*/ 49 h 1671"/>
                  <a:gd name="T24" fmla="*/ 1568 w 2882"/>
                  <a:gd name="T25" fmla="*/ 98 h 1671"/>
                  <a:gd name="T26" fmla="*/ 1617 w 2882"/>
                  <a:gd name="T27" fmla="*/ 141 h 1671"/>
                  <a:gd name="T28" fmla="*/ 1688 w 2882"/>
                  <a:gd name="T29" fmla="*/ 185 h 1671"/>
                  <a:gd name="T30" fmla="*/ 1791 w 2882"/>
                  <a:gd name="T31" fmla="*/ 228 h 1671"/>
                  <a:gd name="T32" fmla="*/ 2040 w 2882"/>
                  <a:gd name="T33" fmla="*/ 310 h 1671"/>
                  <a:gd name="T34" fmla="*/ 2285 w 2882"/>
                  <a:gd name="T35" fmla="*/ 381 h 1671"/>
                  <a:gd name="T36" fmla="*/ 2464 w 2882"/>
                  <a:gd name="T37" fmla="*/ 435 h 1671"/>
                  <a:gd name="T38" fmla="*/ 2605 w 2882"/>
                  <a:gd name="T39" fmla="*/ 484 h 1671"/>
                  <a:gd name="T40" fmla="*/ 2708 w 2882"/>
                  <a:gd name="T41" fmla="*/ 528 h 1671"/>
                  <a:gd name="T42" fmla="*/ 2768 w 2882"/>
                  <a:gd name="T43" fmla="*/ 560 h 1671"/>
                  <a:gd name="T44" fmla="*/ 2795 w 2882"/>
                  <a:gd name="T45" fmla="*/ 593 h 1671"/>
                  <a:gd name="T46" fmla="*/ 2795 w 2882"/>
                  <a:gd name="T47" fmla="*/ 642 h 1671"/>
                  <a:gd name="T48" fmla="*/ 2762 w 2882"/>
                  <a:gd name="T49" fmla="*/ 691 h 1671"/>
                  <a:gd name="T50" fmla="*/ 2692 w 2882"/>
                  <a:gd name="T51" fmla="*/ 735 h 1671"/>
                  <a:gd name="T52" fmla="*/ 2589 w 2882"/>
                  <a:gd name="T53" fmla="*/ 778 h 1671"/>
                  <a:gd name="T54" fmla="*/ 2458 w 2882"/>
                  <a:gd name="T55" fmla="*/ 822 h 1671"/>
                  <a:gd name="T56" fmla="*/ 2301 w 2882"/>
                  <a:gd name="T57" fmla="*/ 865 h 1671"/>
                  <a:gd name="T58" fmla="*/ 2030 w 2882"/>
                  <a:gd name="T59" fmla="*/ 930 h 1671"/>
                  <a:gd name="T60" fmla="*/ 1606 w 2882"/>
                  <a:gd name="T61" fmla="*/ 1034 h 1671"/>
                  <a:gd name="T62" fmla="*/ 1145 w 2882"/>
                  <a:gd name="T63" fmla="*/ 1164 h 1671"/>
                  <a:gd name="T64" fmla="*/ 673 w 2882"/>
                  <a:gd name="T65" fmla="*/ 1328 h 1671"/>
                  <a:gd name="T66" fmla="*/ 217 w 2882"/>
                  <a:gd name="T67" fmla="*/ 1545 h 1671"/>
                  <a:gd name="T68" fmla="*/ 353 w 2882"/>
                  <a:gd name="T69" fmla="*/ 1671 h 1671"/>
                  <a:gd name="T70" fmla="*/ 754 w 2882"/>
                  <a:gd name="T71" fmla="*/ 1469 h 1671"/>
                  <a:gd name="T72" fmla="*/ 1145 w 2882"/>
                  <a:gd name="T73" fmla="*/ 1311 h 1671"/>
                  <a:gd name="T74" fmla="*/ 1519 w 2882"/>
                  <a:gd name="T75" fmla="*/ 1186 h 1671"/>
                  <a:gd name="T76" fmla="*/ 1861 w 2882"/>
                  <a:gd name="T77" fmla="*/ 1083 h 1671"/>
                  <a:gd name="T78" fmla="*/ 2165 w 2882"/>
                  <a:gd name="T79" fmla="*/ 1007 h 1671"/>
                  <a:gd name="T80" fmla="*/ 2426 w 2882"/>
                  <a:gd name="T81" fmla="*/ 947 h 1671"/>
                  <a:gd name="T82" fmla="*/ 2626 w 2882"/>
                  <a:gd name="T83" fmla="*/ 892 h 1671"/>
                  <a:gd name="T84" fmla="*/ 2762 w 2882"/>
                  <a:gd name="T85" fmla="*/ 838 h 1671"/>
                  <a:gd name="T86" fmla="*/ 2827 w 2882"/>
                  <a:gd name="T87" fmla="*/ 794 h 1671"/>
                  <a:gd name="T88" fmla="*/ 2865 w 2882"/>
                  <a:gd name="T89" fmla="*/ 745 h 1671"/>
                  <a:gd name="T90" fmla="*/ 2882 w 2882"/>
                  <a:gd name="T91" fmla="*/ 702 h 1671"/>
                  <a:gd name="T92" fmla="*/ 2854 w 2882"/>
                  <a:gd name="T93" fmla="*/ 620 h 1671"/>
                  <a:gd name="T94" fmla="*/ 2800 w 2882"/>
                  <a:gd name="T95" fmla="*/ 560 h 1671"/>
                  <a:gd name="T96" fmla="*/ 2773 w 2882"/>
                  <a:gd name="T97" fmla="*/ 544 h 1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3735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>
                  <a:gd name="T0" fmla="*/ 1259 w 1259"/>
                  <a:gd name="T1" fmla="*/ 615 h 811"/>
                  <a:gd name="T2" fmla="*/ 1248 w 1259"/>
                  <a:gd name="T3" fmla="*/ 588 h 811"/>
                  <a:gd name="T4" fmla="*/ 1237 w 1259"/>
                  <a:gd name="T5" fmla="*/ 566 h 811"/>
                  <a:gd name="T6" fmla="*/ 1216 w 1259"/>
                  <a:gd name="T7" fmla="*/ 539 h 811"/>
                  <a:gd name="T8" fmla="*/ 1188 w 1259"/>
                  <a:gd name="T9" fmla="*/ 517 h 811"/>
                  <a:gd name="T10" fmla="*/ 1123 w 1259"/>
                  <a:gd name="T11" fmla="*/ 479 h 811"/>
                  <a:gd name="T12" fmla="*/ 1042 w 1259"/>
                  <a:gd name="T13" fmla="*/ 441 h 811"/>
                  <a:gd name="T14" fmla="*/ 944 w 1259"/>
                  <a:gd name="T15" fmla="*/ 408 h 811"/>
                  <a:gd name="T16" fmla="*/ 841 w 1259"/>
                  <a:gd name="T17" fmla="*/ 381 h 811"/>
                  <a:gd name="T18" fmla="*/ 727 w 1259"/>
                  <a:gd name="T19" fmla="*/ 348 h 811"/>
                  <a:gd name="T20" fmla="*/ 613 w 1259"/>
                  <a:gd name="T21" fmla="*/ 321 h 811"/>
                  <a:gd name="T22" fmla="*/ 499 w 1259"/>
                  <a:gd name="T23" fmla="*/ 294 h 811"/>
                  <a:gd name="T24" fmla="*/ 391 w 1259"/>
                  <a:gd name="T25" fmla="*/ 261 h 811"/>
                  <a:gd name="T26" fmla="*/ 288 w 1259"/>
                  <a:gd name="T27" fmla="*/ 229 h 811"/>
                  <a:gd name="T28" fmla="*/ 195 w 1259"/>
                  <a:gd name="T29" fmla="*/ 196 h 811"/>
                  <a:gd name="T30" fmla="*/ 119 w 1259"/>
                  <a:gd name="T31" fmla="*/ 152 h 811"/>
                  <a:gd name="T32" fmla="*/ 54 w 1259"/>
                  <a:gd name="T33" fmla="*/ 109 h 811"/>
                  <a:gd name="T34" fmla="*/ 33 w 1259"/>
                  <a:gd name="T35" fmla="*/ 87 h 811"/>
                  <a:gd name="T36" fmla="*/ 16 w 1259"/>
                  <a:gd name="T37" fmla="*/ 60 h 811"/>
                  <a:gd name="T38" fmla="*/ 5 w 1259"/>
                  <a:gd name="T39" fmla="*/ 33 h 811"/>
                  <a:gd name="T40" fmla="*/ 0 w 1259"/>
                  <a:gd name="T41" fmla="*/ 0 h 811"/>
                  <a:gd name="T42" fmla="*/ 0 w 1259"/>
                  <a:gd name="T43" fmla="*/ 6 h 811"/>
                  <a:gd name="T44" fmla="*/ 0 w 1259"/>
                  <a:gd name="T45" fmla="*/ 11 h 811"/>
                  <a:gd name="T46" fmla="*/ 0 w 1259"/>
                  <a:gd name="T47" fmla="*/ 38 h 811"/>
                  <a:gd name="T48" fmla="*/ 5 w 1259"/>
                  <a:gd name="T49" fmla="*/ 60 h 811"/>
                  <a:gd name="T50" fmla="*/ 16 w 1259"/>
                  <a:gd name="T51" fmla="*/ 87 h 811"/>
                  <a:gd name="T52" fmla="*/ 33 w 1259"/>
                  <a:gd name="T53" fmla="*/ 114 h 811"/>
                  <a:gd name="T54" fmla="*/ 54 w 1259"/>
                  <a:gd name="T55" fmla="*/ 142 h 811"/>
                  <a:gd name="T56" fmla="*/ 87 w 1259"/>
                  <a:gd name="T57" fmla="*/ 174 h 811"/>
                  <a:gd name="T58" fmla="*/ 125 w 1259"/>
                  <a:gd name="T59" fmla="*/ 207 h 811"/>
                  <a:gd name="T60" fmla="*/ 179 w 1259"/>
                  <a:gd name="T61" fmla="*/ 240 h 811"/>
                  <a:gd name="T62" fmla="*/ 244 w 1259"/>
                  <a:gd name="T63" fmla="*/ 278 h 811"/>
                  <a:gd name="T64" fmla="*/ 326 w 1259"/>
                  <a:gd name="T65" fmla="*/ 310 h 811"/>
                  <a:gd name="T66" fmla="*/ 418 w 1259"/>
                  <a:gd name="T67" fmla="*/ 348 h 811"/>
                  <a:gd name="T68" fmla="*/ 526 w 1259"/>
                  <a:gd name="T69" fmla="*/ 381 h 811"/>
                  <a:gd name="T70" fmla="*/ 657 w 1259"/>
                  <a:gd name="T71" fmla="*/ 414 h 811"/>
                  <a:gd name="T72" fmla="*/ 749 w 1259"/>
                  <a:gd name="T73" fmla="*/ 435 h 811"/>
                  <a:gd name="T74" fmla="*/ 830 w 1259"/>
                  <a:gd name="T75" fmla="*/ 463 h 811"/>
                  <a:gd name="T76" fmla="*/ 901 w 1259"/>
                  <a:gd name="T77" fmla="*/ 490 h 811"/>
                  <a:gd name="T78" fmla="*/ 966 w 1259"/>
                  <a:gd name="T79" fmla="*/ 512 h 811"/>
                  <a:gd name="T80" fmla="*/ 1015 w 1259"/>
                  <a:gd name="T81" fmla="*/ 539 h 811"/>
                  <a:gd name="T82" fmla="*/ 1053 w 1259"/>
                  <a:gd name="T83" fmla="*/ 566 h 811"/>
                  <a:gd name="T84" fmla="*/ 1080 w 1259"/>
                  <a:gd name="T85" fmla="*/ 593 h 811"/>
                  <a:gd name="T86" fmla="*/ 1102 w 1259"/>
                  <a:gd name="T87" fmla="*/ 620 h 811"/>
                  <a:gd name="T88" fmla="*/ 1112 w 1259"/>
                  <a:gd name="T89" fmla="*/ 648 h 811"/>
                  <a:gd name="T90" fmla="*/ 1118 w 1259"/>
                  <a:gd name="T91" fmla="*/ 675 h 811"/>
                  <a:gd name="T92" fmla="*/ 1112 w 1259"/>
                  <a:gd name="T93" fmla="*/ 697 h 811"/>
                  <a:gd name="T94" fmla="*/ 1096 w 1259"/>
                  <a:gd name="T95" fmla="*/ 724 h 811"/>
                  <a:gd name="T96" fmla="*/ 1080 w 1259"/>
                  <a:gd name="T97" fmla="*/ 746 h 811"/>
                  <a:gd name="T98" fmla="*/ 1053 w 1259"/>
                  <a:gd name="T99" fmla="*/ 767 h 811"/>
                  <a:gd name="T100" fmla="*/ 1015 w 1259"/>
                  <a:gd name="T101" fmla="*/ 789 h 811"/>
                  <a:gd name="T102" fmla="*/ 977 w 1259"/>
                  <a:gd name="T103" fmla="*/ 811 h 811"/>
                  <a:gd name="T104" fmla="*/ 1047 w 1259"/>
                  <a:gd name="T105" fmla="*/ 789 h 811"/>
                  <a:gd name="T106" fmla="*/ 1107 w 1259"/>
                  <a:gd name="T107" fmla="*/ 767 h 811"/>
                  <a:gd name="T108" fmla="*/ 1156 w 1259"/>
                  <a:gd name="T109" fmla="*/ 746 h 811"/>
                  <a:gd name="T110" fmla="*/ 1199 w 1259"/>
                  <a:gd name="T111" fmla="*/ 724 h 811"/>
                  <a:gd name="T112" fmla="*/ 1226 w 1259"/>
                  <a:gd name="T113" fmla="*/ 702 h 811"/>
                  <a:gd name="T114" fmla="*/ 1248 w 1259"/>
                  <a:gd name="T115" fmla="*/ 675 h 811"/>
                  <a:gd name="T116" fmla="*/ 1259 w 1259"/>
                  <a:gd name="T117" fmla="*/ 648 h 811"/>
                  <a:gd name="T118" fmla="*/ 1259 w 1259"/>
                  <a:gd name="T119" fmla="*/ 615 h 811"/>
                  <a:gd name="T120" fmla="*/ 1259 w 1259"/>
                  <a:gd name="T121" fmla="*/ 615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73736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>
                  <a:gd name="T0" fmla="*/ 92 w 2849"/>
                  <a:gd name="T1" fmla="*/ 958 h 969"/>
                  <a:gd name="T2" fmla="*/ 0 w 2849"/>
                  <a:gd name="T3" fmla="*/ 969 h 969"/>
                  <a:gd name="T4" fmla="*/ 391 w 2849"/>
                  <a:gd name="T5" fmla="*/ 969 h 969"/>
                  <a:gd name="T6" fmla="*/ 434 w 2849"/>
                  <a:gd name="T7" fmla="*/ 947 h 969"/>
                  <a:gd name="T8" fmla="*/ 483 w 2849"/>
                  <a:gd name="T9" fmla="*/ 914 h 969"/>
                  <a:gd name="T10" fmla="*/ 554 w 2849"/>
                  <a:gd name="T11" fmla="*/ 876 h 969"/>
                  <a:gd name="T12" fmla="*/ 635 w 2849"/>
                  <a:gd name="T13" fmla="*/ 838 h 969"/>
                  <a:gd name="T14" fmla="*/ 727 w 2849"/>
                  <a:gd name="T15" fmla="*/ 794 h 969"/>
                  <a:gd name="T16" fmla="*/ 836 w 2849"/>
                  <a:gd name="T17" fmla="*/ 745 h 969"/>
                  <a:gd name="T18" fmla="*/ 961 w 2849"/>
                  <a:gd name="T19" fmla="*/ 696 h 969"/>
                  <a:gd name="T20" fmla="*/ 1102 w 2849"/>
                  <a:gd name="T21" fmla="*/ 642 h 969"/>
                  <a:gd name="T22" fmla="*/ 1259 w 2849"/>
                  <a:gd name="T23" fmla="*/ 582 h 969"/>
                  <a:gd name="T24" fmla="*/ 1433 w 2849"/>
                  <a:gd name="T25" fmla="*/ 522 h 969"/>
                  <a:gd name="T26" fmla="*/ 1623 w 2849"/>
                  <a:gd name="T27" fmla="*/ 462 h 969"/>
                  <a:gd name="T28" fmla="*/ 1829 w 2849"/>
                  <a:gd name="T29" fmla="*/ 403 h 969"/>
                  <a:gd name="T30" fmla="*/ 2057 w 2849"/>
                  <a:gd name="T31" fmla="*/ 343 h 969"/>
                  <a:gd name="T32" fmla="*/ 2301 w 2849"/>
                  <a:gd name="T33" fmla="*/ 283 h 969"/>
                  <a:gd name="T34" fmla="*/ 2567 w 2849"/>
                  <a:gd name="T35" fmla="*/ 223 h 969"/>
                  <a:gd name="T36" fmla="*/ 2849 w 2849"/>
                  <a:gd name="T37" fmla="*/ 163 h 969"/>
                  <a:gd name="T38" fmla="*/ 2849 w 2849"/>
                  <a:gd name="T39" fmla="*/ 0 h 969"/>
                  <a:gd name="T40" fmla="*/ 2817 w 2849"/>
                  <a:gd name="T41" fmla="*/ 16 h 969"/>
                  <a:gd name="T42" fmla="*/ 2773 w 2849"/>
                  <a:gd name="T43" fmla="*/ 33 h 969"/>
                  <a:gd name="T44" fmla="*/ 2719 w 2849"/>
                  <a:gd name="T45" fmla="*/ 54 h 969"/>
                  <a:gd name="T46" fmla="*/ 2648 w 2849"/>
                  <a:gd name="T47" fmla="*/ 76 h 969"/>
                  <a:gd name="T48" fmla="*/ 2572 w 2849"/>
                  <a:gd name="T49" fmla="*/ 98 h 969"/>
                  <a:gd name="T50" fmla="*/ 2491 w 2849"/>
                  <a:gd name="T51" fmla="*/ 120 h 969"/>
                  <a:gd name="T52" fmla="*/ 2399 w 2849"/>
                  <a:gd name="T53" fmla="*/ 147 h 969"/>
                  <a:gd name="T54" fmla="*/ 2301 w 2849"/>
                  <a:gd name="T55" fmla="*/ 169 h 969"/>
                  <a:gd name="T56" fmla="*/ 2095 w 2849"/>
                  <a:gd name="T57" fmla="*/ 223 h 969"/>
                  <a:gd name="T58" fmla="*/ 1889 w 2849"/>
                  <a:gd name="T59" fmla="*/ 277 h 969"/>
                  <a:gd name="T60" fmla="*/ 1688 w 2849"/>
                  <a:gd name="T61" fmla="*/ 326 h 969"/>
                  <a:gd name="T62" fmla="*/ 1590 w 2849"/>
                  <a:gd name="T63" fmla="*/ 354 h 969"/>
                  <a:gd name="T64" fmla="*/ 1503 w 2849"/>
                  <a:gd name="T65" fmla="*/ 381 h 969"/>
                  <a:gd name="T66" fmla="*/ 1107 w 2849"/>
                  <a:gd name="T67" fmla="*/ 506 h 969"/>
                  <a:gd name="T68" fmla="*/ 912 w 2849"/>
                  <a:gd name="T69" fmla="*/ 577 h 969"/>
                  <a:gd name="T70" fmla="*/ 727 w 2849"/>
                  <a:gd name="T71" fmla="*/ 647 h 969"/>
                  <a:gd name="T72" fmla="*/ 548 w 2849"/>
                  <a:gd name="T73" fmla="*/ 718 h 969"/>
                  <a:gd name="T74" fmla="*/ 380 w 2849"/>
                  <a:gd name="T75" fmla="*/ 794 h 969"/>
                  <a:gd name="T76" fmla="*/ 228 w 2849"/>
                  <a:gd name="T77" fmla="*/ 876 h 969"/>
                  <a:gd name="T78" fmla="*/ 92 w 2849"/>
                  <a:gd name="T79" fmla="*/ 958 h 969"/>
                  <a:gd name="T80" fmla="*/ 92 w 2849"/>
                  <a:gd name="T81" fmla="*/ 958 h 9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1038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738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>
                  <a:gd name="T0" fmla="*/ 0 w 1248"/>
                  <a:gd name="T1" fmla="*/ 332 h 539"/>
                  <a:gd name="T2" fmla="*/ 0 w 1248"/>
                  <a:gd name="T3" fmla="*/ 360 h 539"/>
                  <a:gd name="T4" fmla="*/ 5 w 1248"/>
                  <a:gd name="T5" fmla="*/ 387 h 539"/>
                  <a:gd name="T6" fmla="*/ 27 w 1248"/>
                  <a:gd name="T7" fmla="*/ 414 h 539"/>
                  <a:gd name="T8" fmla="*/ 54 w 1248"/>
                  <a:gd name="T9" fmla="*/ 436 h 539"/>
                  <a:gd name="T10" fmla="*/ 92 w 1248"/>
                  <a:gd name="T11" fmla="*/ 463 h 539"/>
                  <a:gd name="T12" fmla="*/ 141 w 1248"/>
                  <a:gd name="T13" fmla="*/ 490 h 539"/>
                  <a:gd name="T14" fmla="*/ 195 w 1248"/>
                  <a:gd name="T15" fmla="*/ 512 h 539"/>
                  <a:gd name="T16" fmla="*/ 255 w 1248"/>
                  <a:gd name="T17" fmla="*/ 539 h 539"/>
                  <a:gd name="T18" fmla="*/ 212 w 1248"/>
                  <a:gd name="T19" fmla="*/ 517 h 539"/>
                  <a:gd name="T20" fmla="*/ 179 w 1248"/>
                  <a:gd name="T21" fmla="*/ 490 h 539"/>
                  <a:gd name="T22" fmla="*/ 157 w 1248"/>
                  <a:gd name="T23" fmla="*/ 468 h 539"/>
                  <a:gd name="T24" fmla="*/ 141 w 1248"/>
                  <a:gd name="T25" fmla="*/ 447 h 539"/>
                  <a:gd name="T26" fmla="*/ 136 w 1248"/>
                  <a:gd name="T27" fmla="*/ 425 h 539"/>
                  <a:gd name="T28" fmla="*/ 136 w 1248"/>
                  <a:gd name="T29" fmla="*/ 403 h 539"/>
                  <a:gd name="T30" fmla="*/ 141 w 1248"/>
                  <a:gd name="T31" fmla="*/ 381 h 539"/>
                  <a:gd name="T32" fmla="*/ 157 w 1248"/>
                  <a:gd name="T33" fmla="*/ 365 h 539"/>
                  <a:gd name="T34" fmla="*/ 179 w 1248"/>
                  <a:gd name="T35" fmla="*/ 343 h 539"/>
                  <a:gd name="T36" fmla="*/ 201 w 1248"/>
                  <a:gd name="T37" fmla="*/ 327 h 539"/>
                  <a:gd name="T38" fmla="*/ 266 w 1248"/>
                  <a:gd name="T39" fmla="*/ 294 h 539"/>
                  <a:gd name="T40" fmla="*/ 353 w 1248"/>
                  <a:gd name="T41" fmla="*/ 262 h 539"/>
                  <a:gd name="T42" fmla="*/ 445 w 1248"/>
                  <a:gd name="T43" fmla="*/ 234 h 539"/>
                  <a:gd name="T44" fmla="*/ 554 w 1248"/>
                  <a:gd name="T45" fmla="*/ 213 h 539"/>
                  <a:gd name="T46" fmla="*/ 662 w 1248"/>
                  <a:gd name="T47" fmla="*/ 191 h 539"/>
                  <a:gd name="T48" fmla="*/ 890 w 1248"/>
                  <a:gd name="T49" fmla="*/ 153 h 539"/>
                  <a:gd name="T50" fmla="*/ 993 w 1248"/>
                  <a:gd name="T51" fmla="*/ 136 h 539"/>
                  <a:gd name="T52" fmla="*/ 1091 w 1248"/>
                  <a:gd name="T53" fmla="*/ 120 h 539"/>
                  <a:gd name="T54" fmla="*/ 1178 w 1248"/>
                  <a:gd name="T55" fmla="*/ 115 h 539"/>
                  <a:gd name="T56" fmla="*/ 1248 w 1248"/>
                  <a:gd name="T57" fmla="*/ 104 h 539"/>
                  <a:gd name="T58" fmla="*/ 1248 w 1248"/>
                  <a:gd name="T59" fmla="*/ 0 h 539"/>
                  <a:gd name="T60" fmla="*/ 1161 w 1248"/>
                  <a:gd name="T61" fmla="*/ 22 h 539"/>
                  <a:gd name="T62" fmla="*/ 1069 w 1248"/>
                  <a:gd name="T63" fmla="*/ 38 h 539"/>
                  <a:gd name="T64" fmla="*/ 874 w 1248"/>
                  <a:gd name="T65" fmla="*/ 71 h 539"/>
                  <a:gd name="T66" fmla="*/ 673 w 1248"/>
                  <a:gd name="T67" fmla="*/ 93 h 539"/>
                  <a:gd name="T68" fmla="*/ 483 w 1248"/>
                  <a:gd name="T69" fmla="*/ 126 h 539"/>
                  <a:gd name="T70" fmla="*/ 391 w 1248"/>
                  <a:gd name="T71" fmla="*/ 142 h 539"/>
                  <a:gd name="T72" fmla="*/ 309 w 1248"/>
                  <a:gd name="T73" fmla="*/ 158 h 539"/>
                  <a:gd name="T74" fmla="*/ 228 w 1248"/>
                  <a:gd name="T75" fmla="*/ 180 h 539"/>
                  <a:gd name="T76" fmla="*/ 163 w 1248"/>
                  <a:gd name="T77" fmla="*/ 202 h 539"/>
                  <a:gd name="T78" fmla="*/ 103 w 1248"/>
                  <a:gd name="T79" fmla="*/ 229 h 539"/>
                  <a:gd name="T80" fmla="*/ 54 w 1248"/>
                  <a:gd name="T81" fmla="*/ 256 h 539"/>
                  <a:gd name="T82" fmla="*/ 22 w 1248"/>
                  <a:gd name="T83" fmla="*/ 294 h 539"/>
                  <a:gd name="T84" fmla="*/ 0 w 1248"/>
                  <a:gd name="T85" fmla="*/ 332 h 539"/>
                  <a:gd name="T86" fmla="*/ 0 w 1248"/>
                  <a:gd name="T87" fmla="*/ 332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73739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>
                <a:gd name="T0" fmla="*/ 982 w 2296"/>
                <a:gd name="T1" fmla="*/ 1061 h 1469"/>
                <a:gd name="T2" fmla="*/ 1357 w 2296"/>
                <a:gd name="T3" fmla="*/ 1012 h 1469"/>
                <a:gd name="T4" fmla="*/ 1666 w 2296"/>
                <a:gd name="T5" fmla="*/ 957 h 1469"/>
                <a:gd name="T6" fmla="*/ 1916 w 2296"/>
                <a:gd name="T7" fmla="*/ 897 h 1469"/>
                <a:gd name="T8" fmla="*/ 2100 w 2296"/>
                <a:gd name="T9" fmla="*/ 832 h 1469"/>
                <a:gd name="T10" fmla="*/ 2220 w 2296"/>
                <a:gd name="T11" fmla="*/ 756 h 1469"/>
                <a:gd name="T12" fmla="*/ 2285 w 2296"/>
                <a:gd name="T13" fmla="*/ 669 h 1469"/>
                <a:gd name="T14" fmla="*/ 2290 w 2296"/>
                <a:gd name="T15" fmla="*/ 560 h 1469"/>
                <a:gd name="T16" fmla="*/ 2241 w 2296"/>
                <a:gd name="T17" fmla="*/ 457 h 1469"/>
                <a:gd name="T18" fmla="*/ 2144 w 2296"/>
                <a:gd name="T19" fmla="*/ 364 h 1469"/>
                <a:gd name="T20" fmla="*/ 2008 w 2296"/>
                <a:gd name="T21" fmla="*/ 277 h 1469"/>
                <a:gd name="T22" fmla="*/ 1769 w 2296"/>
                <a:gd name="T23" fmla="*/ 157 h 1469"/>
                <a:gd name="T24" fmla="*/ 1612 w 2296"/>
                <a:gd name="T25" fmla="*/ 92 h 1469"/>
                <a:gd name="T26" fmla="*/ 1476 w 2296"/>
                <a:gd name="T27" fmla="*/ 43 h 1469"/>
                <a:gd name="T28" fmla="*/ 1384 w 2296"/>
                <a:gd name="T29" fmla="*/ 10 h 1469"/>
                <a:gd name="T30" fmla="*/ 1346 w 2296"/>
                <a:gd name="T31" fmla="*/ 0 h 1469"/>
                <a:gd name="T32" fmla="*/ 1655 w 2296"/>
                <a:gd name="T33" fmla="*/ 119 h 1469"/>
                <a:gd name="T34" fmla="*/ 1948 w 2296"/>
                <a:gd name="T35" fmla="*/ 255 h 1469"/>
                <a:gd name="T36" fmla="*/ 2068 w 2296"/>
                <a:gd name="T37" fmla="*/ 326 h 1469"/>
                <a:gd name="T38" fmla="*/ 2171 w 2296"/>
                <a:gd name="T39" fmla="*/ 402 h 1469"/>
                <a:gd name="T40" fmla="*/ 2236 w 2296"/>
                <a:gd name="T41" fmla="*/ 478 h 1469"/>
                <a:gd name="T42" fmla="*/ 2263 w 2296"/>
                <a:gd name="T43" fmla="*/ 560 h 1469"/>
                <a:gd name="T44" fmla="*/ 2241 w 2296"/>
                <a:gd name="T45" fmla="*/ 636 h 1469"/>
                <a:gd name="T46" fmla="*/ 2171 w 2296"/>
                <a:gd name="T47" fmla="*/ 702 h 1469"/>
                <a:gd name="T48" fmla="*/ 2062 w 2296"/>
                <a:gd name="T49" fmla="*/ 756 h 1469"/>
                <a:gd name="T50" fmla="*/ 1921 w 2296"/>
                <a:gd name="T51" fmla="*/ 800 h 1469"/>
                <a:gd name="T52" fmla="*/ 1748 w 2296"/>
                <a:gd name="T53" fmla="*/ 843 h 1469"/>
                <a:gd name="T54" fmla="*/ 1351 w 2296"/>
                <a:gd name="T55" fmla="*/ 908 h 1469"/>
                <a:gd name="T56" fmla="*/ 923 w 2296"/>
                <a:gd name="T57" fmla="*/ 968 h 1469"/>
                <a:gd name="T58" fmla="*/ 521 w 2296"/>
                <a:gd name="T59" fmla="*/ 1028 h 1469"/>
                <a:gd name="T60" fmla="*/ 353 w 2296"/>
                <a:gd name="T61" fmla="*/ 1066 h 1469"/>
                <a:gd name="T62" fmla="*/ 206 w 2296"/>
                <a:gd name="T63" fmla="*/ 1104 h 1469"/>
                <a:gd name="T64" fmla="*/ 92 w 2296"/>
                <a:gd name="T65" fmla="*/ 1148 h 1469"/>
                <a:gd name="T66" fmla="*/ 22 w 2296"/>
                <a:gd name="T67" fmla="*/ 1202 h 1469"/>
                <a:gd name="T68" fmla="*/ 0 w 2296"/>
                <a:gd name="T69" fmla="*/ 1262 h 1469"/>
                <a:gd name="T70" fmla="*/ 27 w 2296"/>
                <a:gd name="T71" fmla="*/ 1327 h 1469"/>
                <a:gd name="T72" fmla="*/ 98 w 2296"/>
                <a:gd name="T73" fmla="*/ 1382 h 1469"/>
                <a:gd name="T74" fmla="*/ 196 w 2296"/>
                <a:gd name="T75" fmla="*/ 1425 h 1469"/>
                <a:gd name="T76" fmla="*/ 326 w 2296"/>
                <a:gd name="T77" fmla="*/ 1469 h 1469"/>
                <a:gd name="T78" fmla="*/ 217 w 2296"/>
                <a:gd name="T79" fmla="*/ 1414 h 1469"/>
                <a:gd name="T80" fmla="*/ 147 w 2296"/>
                <a:gd name="T81" fmla="*/ 1360 h 1469"/>
                <a:gd name="T82" fmla="*/ 120 w 2296"/>
                <a:gd name="T83" fmla="*/ 1306 h 1469"/>
                <a:gd name="T84" fmla="*/ 141 w 2296"/>
                <a:gd name="T85" fmla="*/ 1257 h 1469"/>
                <a:gd name="T86" fmla="*/ 212 w 2296"/>
                <a:gd name="T87" fmla="*/ 1208 h 1469"/>
                <a:gd name="T88" fmla="*/ 342 w 2296"/>
                <a:gd name="T89" fmla="*/ 1164 h 1469"/>
                <a:gd name="T90" fmla="*/ 527 w 2296"/>
                <a:gd name="T91" fmla="*/ 1121 h 1469"/>
                <a:gd name="T92" fmla="*/ 771 w 2296"/>
                <a:gd name="T93" fmla="*/ 1088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034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084 h 1906"/>
                <a:gd name="T4" fmla="*/ 5884 w 5740"/>
                <a:gd name="T5" fmla="*/ 1084 h 1906"/>
                <a:gd name="T6" fmla="*/ 5884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3741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73742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3743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6" r:id="rId14"/>
    <p:sldLayoutId id="2147483907" r:id="rId1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1295400"/>
            <a:ext cx="8763000" cy="9144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solidFill>
                  <a:schemeClr val="tx1"/>
                </a:solidFill>
                <a:effectLst/>
                <a:ea typeface="宋体" pitchFamily="2" charset="-122"/>
              </a:rPr>
              <a:t>Chapter 3. Embryonic development of animals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66750" y="2362200"/>
            <a:ext cx="8324850" cy="3429000"/>
          </a:xfrm>
        </p:spPr>
        <p:txBody>
          <a:bodyPr/>
          <a:lstStyle/>
          <a:p>
            <a:pPr algn="l"/>
            <a:r>
              <a:rPr lang="en-US" altLang="zh-CN" sz="2800" dirty="0" smtClean="0">
                <a:effectLst/>
                <a:ea typeface="宋体" pitchFamily="2" charset="-122"/>
                <a:sym typeface="Symbol" pitchFamily="18" charset="2"/>
              </a:rPr>
              <a:t> 1. </a:t>
            </a:r>
            <a:r>
              <a:rPr lang="en-US" altLang="zh-CN" sz="2800" dirty="0" smtClean="0">
                <a:effectLst/>
                <a:ea typeface="宋体" pitchFamily="2" charset="-122"/>
              </a:rPr>
              <a:t>Fertilized eggs </a:t>
            </a:r>
            <a:r>
              <a:rPr lang="zh-CN" altLang="en-US" sz="2800" dirty="0" smtClean="0">
                <a:effectLst/>
                <a:ea typeface="宋体" pitchFamily="2" charset="-122"/>
              </a:rPr>
              <a:t>受精卵</a:t>
            </a:r>
            <a:endParaRPr lang="en-US" altLang="zh-CN" sz="2800" dirty="0" smtClean="0">
              <a:effectLst/>
              <a:ea typeface="宋体" pitchFamily="2" charset="-122"/>
              <a:sym typeface="Symbol" pitchFamily="18" charset="2"/>
            </a:endParaRPr>
          </a:p>
          <a:p>
            <a:pPr algn="l"/>
            <a:r>
              <a:rPr lang="en-US" altLang="zh-CN" sz="2800" dirty="0" smtClean="0">
                <a:effectLst/>
                <a:ea typeface="宋体" pitchFamily="2" charset="-122"/>
                <a:sym typeface="Symbol" pitchFamily="18" charset="2"/>
              </a:rPr>
              <a:t></a:t>
            </a:r>
            <a:r>
              <a:rPr lang="en-US" altLang="zh-CN" sz="2800" dirty="0" smtClean="0">
                <a:effectLst/>
                <a:ea typeface="宋体" pitchFamily="2" charset="-122"/>
              </a:rPr>
              <a:t> 2. Cleavage stage </a:t>
            </a:r>
            <a:r>
              <a:rPr lang="zh-CN" altLang="en-US" sz="2800" dirty="0" smtClean="0">
                <a:effectLst/>
                <a:ea typeface="宋体" pitchFamily="2" charset="-122"/>
              </a:rPr>
              <a:t>卵裂期</a:t>
            </a:r>
          </a:p>
          <a:p>
            <a:pPr algn="l"/>
            <a:r>
              <a:rPr lang="zh-CN" altLang="en-US" sz="2800" dirty="0" smtClean="0">
                <a:effectLst/>
                <a:ea typeface="宋体" pitchFamily="2" charset="-122"/>
                <a:sym typeface="Symbol" pitchFamily="18" charset="2"/>
              </a:rPr>
              <a:t></a:t>
            </a:r>
            <a:r>
              <a:rPr lang="zh-CN" altLang="en-US" sz="2800" dirty="0" smtClean="0">
                <a:effectLst/>
                <a:ea typeface="宋体" pitchFamily="2" charset="-122"/>
              </a:rPr>
              <a:t> </a:t>
            </a:r>
            <a:r>
              <a:rPr lang="en-US" altLang="zh-CN" sz="2800" dirty="0" smtClean="0">
                <a:effectLst/>
                <a:ea typeface="宋体" pitchFamily="2" charset="-122"/>
              </a:rPr>
              <a:t>3. Blastula stage </a:t>
            </a:r>
            <a:r>
              <a:rPr lang="zh-CN" altLang="en-US" sz="2800" dirty="0" smtClean="0">
                <a:effectLst/>
                <a:ea typeface="宋体" pitchFamily="2" charset="-122"/>
              </a:rPr>
              <a:t>囊胚期</a:t>
            </a:r>
          </a:p>
          <a:p>
            <a:pPr algn="l"/>
            <a:r>
              <a:rPr lang="zh-CN" altLang="en-US" sz="2800" dirty="0" smtClean="0">
                <a:effectLst/>
                <a:ea typeface="宋体" pitchFamily="2" charset="-122"/>
                <a:sym typeface="Symbol" pitchFamily="18" charset="2"/>
              </a:rPr>
              <a:t></a:t>
            </a:r>
            <a:r>
              <a:rPr lang="zh-CN" altLang="en-US" sz="2800" dirty="0" smtClean="0">
                <a:effectLst/>
                <a:ea typeface="宋体" pitchFamily="2" charset="-122"/>
              </a:rPr>
              <a:t> </a:t>
            </a:r>
            <a:r>
              <a:rPr lang="en-US" altLang="zh-CN" sz="2800" dirty="0" smtClean="0">
                <a:effectLst/>
                <a:ea typeface="宋体" pitchFamily="2" charset="-122"/>
              </a:rPr>
              <a:t>4. Gastrula stage </a:t>
            </a:r>
            <a:r>
              <a:rPr lang="zh-CN" altLang="en-US" sz="2800" dirty="0" smtClean="0">
                <a:effectLst/>
                <a:ea typeface="宋体" pitchFamily="2" charset="-122"/>
              </a:rPr>
              <a:t>原肠胚期</a:t>
            </a:r>
          </a:p>
          <a:p>
            <a:pPr algn="l"/>
            <a:r>
              <a:rPr lang="zh-CN" altLang="en-US" sz="2800" dirty="0" smtClean="0">
                <a:effectLst/>
                <a:ea typeface="宋体" pitchFamily="2" charset="-122"/>
                <a:sym typeface="Symbol" pitchFamily="18" charset="2"/>
              </a:rPr>
              <a:t> </a:t>
            </a:r>
            <a:r>
              <a:rPr lang="en-US" altLang="zh-CN" sz="2800" dirty="0" smtClean="0">
                <a:effectLst/>
                <a:ea typeface="宋体" pitchFamily="2" charset="-122"/>
                <a:sym typeface="Symbol" pitchFamily="18" charset="2"/>
              </a:rPr>
              <a:t>5. </a:t>
            </a:r>
            <a:r>
              <a:rPr lang="en-US" altLang="zh-CN" sz="2800" dirty="0" smtClean="0">
                <a:effectLst/>
                <a:ea typeface="宋体" pitchFamily="2" charset="-122"/>
              </a:rPr>
              <a:t>Mesoderm formation </a:t>
            </a:r>
            <a:r>
              <a:rPr lang="zh-CN" altLang="en-US" sz="2800" dirty="0" smtClean="0">
                <a:effectLst/>
                <a:ea typeface="宋体" pitchFamily="2" charset="-122"/>
              </a:rPr>
              <a:t>中胚层形成期</a:t>
            </a:r>
          </a:p>
          <a:p>
            <a:pPr algn="l"/>
            <a:r>
              <a:rPr lang="zh-CN" altLang="en-US" sz="2800" dirty="0" smtClean="0">
                <a:effectLst/>
                <a:ea typeface="宋体" pitchFamily="2" charset="-122"/>
                <a:sym typeface="Symbol" pitchFamily="18" charset="2"/>
              </a:rPr>
              <a:t></a:t>
            </a:r>
            <a:r>
              <a:rPr lang="zh-CN" altLang="en-US" sz="2800" dirty="0" smtClean="0">
                <a:effectLst/>
                <a:ea typeface="宋体" pitchFamily="2" charset="-122"/>
              </a:rPr>
              <a:t> </a:t>
            </a:r>
            <a:r>
              <a:rPr lang="en-US" altLang="zh-CN" sz="2800" dirty="0" smtClean="0">
                <a:effectLst/>
                <a:ea typeface="宋体" pitchFamily="2" charset="-122"/>
              </a:rPr>
              <a:t>6. </a:t>
            </a:r>
            <a:r>
              <a:rPr lang="en-US" altLang="zh-CN" sz="2800" dirty="0" err="1" smtClean="0">
                <a:effectLst/>
                <a:ea typeface="宋体" pitchFamily="2" charset="-122"/>
              </a:rPr>
              <a:t>Neurula</a:t>
            </a:r>
            <a:r>
              <a:rPr lang="en-US" altLang="zh-CN" sz="2800" dirty="0" smtClean="0">
                <a:effectLst/>
                <a:ea typeface="宋体" pitchFamily="2" charset="-122"/>
              </a:rPr>
              <a:t> stage </a:t>
            </a:r>
            <a:r>
              <a:rPr lang="zh-CN" altLang="en-US" sz="2800" dirty="0" smtClean="0">
                <a:effectLst/>
                <a:ea typeface="宋体" pitchFamily="2" charset="-122"/>
              </a:rPr>
              <a:t>神经胚期</a:t>
            </a:r>
          </a:p>
          <a:p>
            <a:pPr algn="l"/>
            <a:r>
              <a:rPr lang="zh-CN" altLang="en-US" sz="2800" dirty="0" smtClean="0">
                <a:effectLst/>
                <a:ea typeface="宋体" pitchFamily="2" charset="-122"/>
                <a:sym typeface="Symbol" pitchFamily="18" charset="2"/>
              </a:rPr>
              <a:t></a:t>
            </a:r>
            <a:r>
              <a:rPr lang="zh-CN" altLang="en-US" sz="2800" dirty="0" smtClean="0">
                <a:effectLst/>
                <a:ea typeface="宋体" pitchFamily="2" charset="-122"/>
              </a:rPr>
              <a:t> </a:t>
            </a:r>
            <a:r>
              <a:rPr lang="en-US" altLang="zh-CN" sz="2800" dirty="0" smtClean="0">
                <a:effectLst/>
                <a:ea typeface="宋体" pitchFamily="2" charset="-122"/>
              </a:rPr>
              <a:t>7. </a:t>
            </a:r>
            <a:r>
              <a:rPr lang="en-US" altLang="zh-CN" sz="2800" dirty="0" err="1" smtClean="0">
                <a:effectLst/>
                <a:ea typeface="宋体" pitchFamily="2" charset="-122"/>
              </a:rPr>
              <a:t>Organogenetic</a:t>
            </a:r>
            <a:r>
              <a:rPr lang="en-US" altLang="zh-CN" sz="2800" dirty="0" smtClean="0">
                <a:effectLst/>
                <a:ea typeface="宋体" pitchFamily="2" charset="-122"/>
              </a:rPr>
              <a:t> period </a:t>
            </a:r>
            <a:r>
              <a:rPr lang="zh-CN" altLang="en-US" sz="2800" dirty="0" smtClean="0">
                <a:effectLst/>
                <a:ea typeface="宋体" pitchFamily="2" charset="-122"/>
              </a:rPr>
              <a:t>器官形成期</a:t>
            </a:r>
          </a:p>
        </p:txBody>
      </p:sp>
      <p:pic>
        <p:nvPicPr>
          <p:cNvPr id="1741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47625"/>
            <a:ext cx="24669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" t="18365" r="5286" b="25169"/>
          <a:stretch>
            <a:fillRect/>
          </a:stretch>
        </p:blipFill>
        <p:spPr bwMode="auto">
          <a:xfrm>
            <a:off x="5029200" y="76200"/>
            <a:ext cx="4076700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3" descr="009海星和蛙的囊胚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0"/>
            <a:ext cx="4716462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9524" name="Rectangle 4"/>
          <p:cNvSpPr>
            <a:spLocks noChangeArrowheads="1"/>
          </p:cNvSpPr>
          <p:nvPr/>
        </p:nvSpPr>
        <p:spPr bwMode="auto">
          <a:xfrm>
            <a:off x="228600" y="2514600"/>
            <a:ext cx="48799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b">
            <a:spAutoFit/>
          </a:bodyPr>
          <a:lstStyle/>
          <a:p>
            <a:pPr>
              <a:defRPr/>
            </a:pPr>
            <a:r>
              <a:rPr lang="en-US" altLang="zh-CN" sz="2800" b="1" dirty="0">
                <a:latin typeface="+mn-lt"/>
              </a:rPr>
              <a:t>Blastula</a:t>
            </a:r>
            <a:r>
              <a:rPr lang="en-US" altLang="zh-CN" sz="2800" b="1" dirty="0">
                <a:latin typeface="+mn-lt"/>
                <a:ea typeface="宋体" pitchFamily="2" charset="-122"/>
              </a:rPr>
              <a:t> of starfish and frog</a:t>
            </a:r>
          </a:p>
        </p:txBody>
      </p:sp>
      <p:pic>
        <p:nvPicPr>
          <p:cNvPr id="26628" name="Picture 5" descr="010海星和蛙的囊胚腔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0"/>
            <a:ext cx="3995737" cy="228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7" descr="囊胚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357563"/>
            <a:ext cx="6765925" cy="304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ChangeArrowheads="1"/>
          </p:cNvSpPr>
          <p:nvPr/>
        </p:nvSpPr>
        <p:spPr bwMode="auto">
          <a:xfrm>
            <a:off x="762000" y="1981200"/>
            <a:ext cx="7467600" cy="3505200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buFont typeface="Symbol" pitchFamily="18" charset="2"/>
              <a:buNone/>
            </a:pPr>
            <a:r>
              <a:rPr lang="en-US" altLang="zh-CN" sz="3200">
                <a:solidFill>
                  <a:srgbClr val="000514"/>
                </a:solidFill>
                <a:ea typeface="宋体" pitchFamily="2" charset="-122"/>
              </a:rPr>
              <a:t>Spatial rearrangement of blastula cells</a:t>
            </a:r>
            <a:endParaRPr lang="en-US" altLang="zh-CN" sz="3200">
              <a:solidFill>
                <a:srgbClr val="000514"/>
              </a:solidFill>
              <a:ea typeface="宋体" pitchFamily="2" charset="-122"/>
              <a:sym typeface="Symbol" pitchFamily="18" charset="2"/>
            </a:endParaRPr>
          </a:p>
          <a:p>
            <a:endParaRPr lang="en-US" altLang="zh-CN" sz="3200">
              <a:solidFill>
                <a:srgbClr val="000514"/>
              </a:solidFill>
              <a:ea typeface="宋体" pitchFamily="2" charset="-122"/>
            </a:endParaRPr>
          </a:p>
          <a:p>
            <a:r>
              <a:rPr lang="en-US" altLang="zh-CN" sz="3200">
                <a:solidFill>
                  <a:srgbClr val="000514"/>
                </a:solidFill>
                <a:ea typeface="宋体" pitchFamily="2" charset="-122"/>
              </a:rPr>
              <a:t>Rearrangement patterns </a:t>
            </a:r>
          </a:p>
          <a:p>
            <a:r>
              <a:rPr lang="en-US" altLang="zh-CN" sz="3200">
                <a:solidFill>
                  <a:srgbClr val="000514"/>
                </a:solidFill>
                <a:ea typeface="宋体" pitchFamily="2" charset="-122"/>
                <a:sym typeface="Symbol" pitchFamily="18" charset="2"/>
              </a:rPr>
              <a:t> </a:t>
            </a:r>
            <a:r>
              <a:rPr lang="en-US" altLang="zh-CN" sz="3200">
                <a:solidFill>
                  <a:srgbClr val="000514"/>
                </a:solidFill>
                <a:ea typeface="宋体" pitchFamily="2" charset="-122"/>
              </a:rPr>
              <a:t>invagination </a:t>
            </a:r>
            <a:r>
              <a:rPr lang="zh-CN" altLang="en-US" sz="3200">
                <a:solidFill>
                  <a:srgbClr val="000514"/>
                </a:solidFill>
                <a:ea typeface="宋体" pitchFamily="2" charset="-122"/>
              </a:rPr>
              <a:t>内陷</a:t>
            </a:r>
          </a:p>
          <a:p>
            <a:r>
              <a:rPr lang="zh-CN" altLang="en-US" sz="3200">
                <a:solidFill>
                  <a:srgbClr val="000514"/>
                </a:solidFill>
                <a:ea typeface="宋体" pitchFamily="2" charset="-122"/>
                <a:sym typeface="Symbol" pitchFamily="18" charset="2"/>
              </a:rPr>
              <a:t></a:t>
            </a:r>
            <a:r>
              <a:rPr lang="zh-CN" altLang="en-US" sz="3200">
                <a:solidFill>
                  <a:srgbClr val="000514"/>
                </a:solidFill>
                <a:ea typeface="宋体" pitchFamily="2" charset="-122"/>
              </a:rPr>
              <a:t> </a:t>
            </a:r>
            <a:r>
              <a:rPr lang="en-US" altLang="zh-CN" sz="3200">
                <a:solidFill>
                  <a:srgbClr val="000514"/>
                </a:solidFill>
                <a:ea typeface="宋体" pitchFamily="2" charset="-122"/>
              </a:rPr>
              <a:t>epiboly </a:t>
            </a:r>
            <a:r>
              <a:rPr lang="zh-CN" altLang="en-US" sz="3200">
                <a:solidFill>
                  <a:srgbClr val="000514"/>
                </a:solidFill>
                <a:ea typeface="宋体" pitchFamily="2" charset="-122"/>
              </a:rPr>
              <a:t>外包</a:t>
            </a:r>
          </a:p>
          <a:p>
            <a:r>
              <a:rPr lang="zh-CN" altLang="en-US" sz="3200">
                <a:solidFill>
                  <a:srgbClr val="000514"/>
                </a:solidFill>
                <a:ea typeface="宋体" pitchFamily="2" charset="-122"/>
                <a:sym typeface="Symbol" pitchFamily="18" charset="2"/>
              </a:rPr>
              <a:t></a:t>
            </a:r>
            <a:r>
              <a:rPr lang="zh-CN" altLang="en-US" sz="3200">
                <a:solidFill>
                  <a:srgbClr val="000514"/>
                </a:solidFill>
                <a:ea typeface="宋体" pitchFamily="2" charset="-122"/>
              </a:rPr>
              <a:t> </a:t>
            </a:r>
            <a:r>
              <a:rPr lang="en-US" altLang="zh-CN" sz="3200">
                <a:solidFill>
                  <a:srgbClr val="000514"/>
                </a:solidFill>
                <a:ea typeface="宋体" pitchFamily="2" charset="-122"/>
              </a:rPr>
              <a:t>delamination </a:t>
            </a:r>
            <a:r>
              <a:rPr lang="zh-CN" altLang="en-US" sz="3200">
                <a:solidFill>
                  <a:srgbClr val="000514"/>
                </a:solidFill>
                <a:ea typeface="宋体" pitchFamily="2" charset="-122"/>
              </a:rPr>
              <a:t>分层</a:t>
            </a:r>
          </a:p>
          <a:p>
            <a:r>
              <a:rPr lang="zh-CN" altLang="en-US" sz="3200">
                <a:solidFill>
                  <a:srgbClr val="000514"/>
                </a:solidFill>
                <a:ea typeface="宋体" pitchFamily="2" charset="-122"/>
                <a:sym typeface="Symbol" pitchFamily="18" charset="2"/>
              </a:rPr>
              <a:t></a:t>
            </a:r>
            <a:r>
              <a:rPr lang="zh-CN" altLang="en-US" sz="3200">
                <a:solidFill>
                  <a:srgbClr val="000514"/>
                </a:solidFill>
                <a:ea typeface="宋体" pitchFamily="2" charset="-122"/>
              </a:rPr>
              <a:t> </a:t>
            </a:r>
            <a:r>
              <a:rPr lang="en-US" altLang="zh-CN" sz="3200">
                <a:solidFill>
                  <a:srgbClr val="000514"/>
                </a:solidFill>
                <a:ea typeface="宋体" pitchFamily="2" charset="-122"/>
              </a:rPr>
              <a:t>ingression </a:t>
            </a:r>
            <a:r>
              <a:rPr lang="zh-CN" altLang="en-US" sz="3200">
                <a:solidFill>
                  <a:srgbClr val="000514"/>
                </a:solidFill>
                <a:ea typeface="宋体" pitchFamily="2" charset="-122"/>
              </a:rPr>
              <a:t>内移</a:t>
            </a:r>
          </a:p>
          <a:p>
            <a:endParaRPr lang="en-US" altLang="zh-CN" sz="3200">
              <a:solidFill>
                <a:srgbClr val="000514"/>
              </a:solidFill>
              <a:ea typeface="宋体" pitchFamily="2" charset="-122"/>
              <a:sym typeface="Symbol" pitchFamily="18" charset="2"/>
            </a:endParaRPr>
          </a:p>
        </p:txBody>
      </p:sp>
      <p:sp>
        <p:nvSpPr>
          <p:cNvPr id="27651" name="TextBox 2"/>
          <p:cNvSpPr txBox="1">
            <a:spLocks noChangeArrowheads="1"/>
          </p:cNvSpPr>
          <p:nvPr/>
        </p:nvSpPr>
        <p:spPr bwMode="auto">
          <a:xfrm>
            <a:off x="1541463" y="762000"/>
            <a:ext cx="56213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r>
              <a:rPr lang="en-US" altLang="zh-CN" sz="4000" b="1">
                <a:ea typeface="宋体" pitchFamily="2" charset="-122"/>
              </a:rPr>
              <a:t>Gastrula stage </a:t>
            </a:r>
            <a:r>
              <a:rPr lang="zh-CN" altLang="en-US" sz="4000" b="1">
                <a:ea typeface="宋体" pitchFamily="2" charset="-122"/>
              </a:rPr>
              <a:t>原肠胚期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ChangeArrowheads="1"/>
          </p:cNvSpPr>
          <p:nvPr/>
        </p:nvSpPr>
        <p:spPr bwMode="auto">
          <a:xfrm>
            <a:off x="152400" y="762000"/>
            <a:ext cx="8807450" cy="6073775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sz="3200">
              <a:solidFill>
                <a:schemeClr val="bg1"/>
              </a:solidFill>
              <a:ea typeface="宋体" pitchFamily="2" charset="-122"/>
              <a:sym typeface="Symbol" pitchFamily="18" charset="2"/>
            </a:endParaRP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908050"/>
            <a:ext cx="3171825" cy="335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908050"/>
            <a:ext cx="3671887" cy="335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5" descr="早期原肠胚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356100"/>
            <a:ext cx="25019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6" descr="eggs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4365625"/>
            <a:ext cx="2065337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TextBox 1"/>
          <p:cNvSpPr txBox="1">
            <a:spLocks noChangeArrowheads="1"/>
          </p:cNvSpPr>
          <p:nvPr/>
        </p:nvSpPr>
        <p:spPr bwMode="auto">
          <a:xfrm>
            <a:off x="2971800" y="147638"/>
            <a:ext cx="2928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r>
              <a:rPr lang="en-US" altLang="zh-CN" sz="2800" b="1">
                <a:ea typeface="宋体" pitchFamily="2" charset="-122"/>
              </a:rPr>
              <a:t>Invagination </a:t>
            </a:r>
            <a:r>
              <a:rPr lang="zh-CN" altLang="en-US" sz="2800" b="1">
                <a:ea typeface="宋体" pitchFamily="2" charset="-122"/>
              </a:rPr>
              <a:t>内陷</a:t>
            </a:r>
            <a:endParaRPr lang="zh-CN" altLang="en-US" sz="2800" b="1">
              <a:ea typeface="宋体" pitchFamily="2" charset="-122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57150"/>
            <a:ext cx="9144000" cy="680085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Symbol" pitchFamily="18" charset="2"/>
              <a:buNone/>
            </a:pPr>
            <a:endParaRPr lang="en-US" altLang="zh-CN" sz="3200">
              <a:solidFill>
                <a:schemeClr val="bg1"/>
              </a:solidFill>
              <a:ea typeface="宋体" pitchFamily="2" charset="-122"/>
              <a:sym typeface="Symbol" pitchFamily="18" charset="2"/>
            </a:endParaRPr>
          </a:p>
          <a:p>
            <a:endParaRPr lang="en-US" altLang="zh-CN" sz="3600">
              <a:solidFill>
                <a:srgbClr val="FFFF99"/>
              </a:solidFill>
              <a:latin typeface="Arial" charset="0"/>
              <a:ea typeface="宋体" pitchFamily="2" charset="-122"/>
              <a:sym typeface="Symbol" pitchFamily="18" charset="2"/>
            </a:endParaRPr>
          </a:p>
        </p:txBody>
      </p:sp>
      <p:pic>
        <p:nvPicPr>
          <p:cNvPr id="29699" name="Picture 4" descr="DSC072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54504" r="6369" b="18248"/>
          <a:stretch>
            <a:fillRect/>
          </a:stretch>
        </p:blipFill>
        <p:spPr bwMode="auto">
          <a:xfrm>
            <a:off x="0" y="2420938"/>
            <a:ext cx="5976938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5" descr="DSC072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t="27478" r="4459" b="45284"/>
          <a:stretch>
            <a:fillRect/>
          </a:stretch>
        </p:blipFill>
        <p:spPr bwMode="auto">
          <a:xfrm>
            <a:off x="1763713" y="188913"/>
            <a:ext cx="5761037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6" descr="DSC072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81752" r="4459" b="5438"/>
          <a:stretch>
            <a:fillRect/>
          </a:stretch>
        </p:blipFill>
        <p:spPr bwMode="auto">
          <a:xfrm>
            <a:off x="2987675" y="5157788"/>
            <a:ext cx="59055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724400"/>
            <a:ext cx="158750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Picture 9" descr="Pict00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3" y="2392363"/>
            <a:ext cx="3059112" cy="207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Rectangle 2"/>
          <p:cNvSpPr>
            <a:spLocks noChangeArrowheads="1"/>
          </p:cNvSpPr>
          <p:nvPr/>
        </p:nvSpPr>
        <p:spPr bwMode="auto">
          <a:xfrm>
            <a:off x="0" y="57150"/>
            <a:ext cx="9144000" cy="680085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altLang="zh-CN" sz="3200" dirty="0">
                <a:solidFill>
                  <a:srgbClr val="FFFF99"/>
                </a:solidFill>
                <a:latin typeface="+mn-lt"/>
                <a:sym typeface="Symbol" pitchFamily="18" charset="2"/>
              </a:rPr>
              <a:t></a:t>
            </a:r>
            <a:r>
              <a:rPr lang="en-US" altLang="zh-CN" sz="3200" dirty="0">
                <a:solidFill>
                  <a:srgbClr val="FFFF99"/>
                </a:solidFill>
                <a:latin typeface="+mn-lt"/>
              </a:rPr>
              <a:t> </a:t>
            </a:r>
            <a:r>
              <a:rPr lang="en-US" altLang="zh-CN" sz="2800" dirty="0">
                <a:solidFill>
                  <a:srgbClr val="FF9933"/>
                </a:solidFill>
                <a:latin typeface="+mn-lt"/>
              </a:rPr>
              <a:t>Ectoderm </a:t>
            </a:r>
            <a:r>
              <a:rPr lang="zh-CN" altLang="en-US" sz="2800" dirty="0">
                <a:solidFill>
                  <a:srgbClr val="FF9933"/>
                </a:solidFill>
                <a:latin typeface="+mn-lt"/>
                <a:ea typeface="宋体" pitchFamily="2" charset="-122"/>
              </a:rPr>
              <a:t>外胚层</a:t>
            </a:r>
            <a:endParaRPr lang="zh-CN" altLang="en-US" sz="2800" dirty="0">
              <a:solidFill>
                <a:srgbClr val="FF9933"/>
              </a:solidFill>
              <a:latin typeface="+mn-lt"/>
              <a:ea typeface="宋体" pitchFamily="2" charset="-122"/>
              <a:sym typeface="Symbol" pitchFamily="18" charset="2"/>
            </a:endParaRPr>
          </a:p>
          <a:p>
            <a:pPr>
              <a:buFont typeface="Symbol" pitchFamily="18" charset="2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+mn-lt"/>
                <a:ea typeface="宋体" pitchFamily="2" charset="-122"/>
                <a:sym typeface="Symbol" pitchFamily="18" charset="2"/>
              </a:rPr>
              <a:t>- </a:t>
            </a:r>
            <a:r>
              <a:rPr lang="en-US" altLang="zh-CN" sz="2400" dirty="0">
                <a:solidFill>
                  <a:schemeClr val="bg1"/>
                </a:solidFill>
                <a:latin typeface="+mn-lt"/>
                <a:ea typeface="宋体" pitchFamily="2" charset="-122"/>
                <a:sym typeface="Symbol" pitchFamily="18" charset="2"/>
              </a:rPr>
              <a:t>outer layer</a:t>
            </a:r>
          </a:p>
          <a:p>
            <a:pPr>
              <a:buFont typeface="Symbol" pitchFamily="18" charset="2"/>
              <a:buNone/>
              <a:defRPr/>
            </a:pPr>
            <a:r>
              <a:rPr lang="en-US" altLang="zh-CN" sz="2800" dirty="0">
                <a:solidFill>
                  <a:srgbClr val="FFFF99"/>
                </a:solidFill>
                <a:latin typeface="+mn-lt"/>
                <a:sym typeface="Symbol" pitchFamily="18" charset="2"/>
              </a:rPr>
              <a:t></a:t>
            </a:r>
            <a:r>
              <a:rPr lang="en-US" altLang="zh-CN" sz="2800" dirty="0">
                <a:latin typeface="+mn-lt"/>
                <a:sym typeface="Symbol" pitchFamily="18" charset="2"/>
              </a:rPr>
              <a:t> </a:t>
            </a:r>
            <a:r>
              <a:rPr lang="en-US" altLang="zh-CN" sz="2800" dirty="0">
                <a:solidFill>
                  <a:srgbClr val="FF9933"/>
                </a:solidFill>
                <a:latin typeface="+mn-lt"/>
                <a:sym typeface="Symbol" pitchFamily="18" charset="2"/>
              </a:rPr>
              <a:t>Endoderm </a:t>
            </a:r>
            <a:r>
              <a:rPr lang="zh-CN" altLang="en-US" sz="2800" dirty="0">
                <a:solidFill>
                  <a:srgbClr val="FF9933"/>
                </a:solidFill>
                <a:latin typeface="+mn-lt"/>
                <a:ea typeface="宋体" pitchFamily="2" charset="-122"/>
                <a:sym typeface="Symbol" pitchFamily="18" charset="2"/>
              </a:rPr>
              <a:t>内胚层</a:t>
            </a:r>
            <a:endParaRPr lang="zh-CN" altLang="en-US" sz="2400" dirty="0">
              <a:solidFill>
                <a:srgbClr val="FF9933"/>
              </a:solidFill>
              <a:latin typeface="+mn-lt"/>
              <a:ea typeface="宋体" pitchFamily="2" charset="-122"/>
              <a:sym typeface="Symbol" pitchFamily="18" charset="2"/>
            </a:endParaRPr>
          </a:p>
          <a:p>
            <a:pPr>
              <a:defRPr/>
            </a:pPr>
            <a:r>
              <a:rPr lang="en-US" altLang="zh-CN" sz="2400" dirty="0">
                <a:solidFill>
                  <a:schemeClr val="bg1"/>
                </a:solidFill>
                <a:latin typeface="+mn-lt"/>
                <a:sym typeface="Symbol" pitchFamily="18" charset="2"/>
              </a:rPr>
              <a:t>-</a:t>
            </a:r>
            <a:r>
              <a:rPr lang="zh-CN" altLang="en-US" sz="2400" dirty="0">
                <a:solidFill>
                  <a:schemeClr val="bg1"/>
                </a:solidFill>
                <a:latin typeface="+mn-lt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+mn-lt"/>
                <a:sym typeface="Symbol" pitchFamily="18" charset="2"/>
              </a:rPr>
              <a:t>outer layer </a:t>
            </a:r>
          </a:p>
          <a:p>
            <a:pPr>
              <a:defRPr/>
            </a:pPr>
            <a:r>
              <a:rPr lang="en-US" altLang="zh-CN" sz="3200" dirty="0">
                <a:solidFill>
                  <a:srgbClr val="FFFF99"/>
                </a:solidFill>
                <a:latin typeface="+mn-lt"/>
                <a:sym typeface="Symbol" pitchFamily="18" charset="2"/>
              </a:rPr>
              <a:t></a:t>
            </a:r>
            <a:r>
              <a:rPr lang="en-US" altLang="zh-CN" sz="3200" dirty="0">
                <a:latin typeface="+mn-lt"/>
              </a:rPr>
              <a:t> </a:t>
            </a:r>
            <a:r>
              <a:rPr lang="en-US" altLang="zh-CN" sz="2800" dirty="0">
                <a:solidFill>
                  <a:srgbClr val="FF9933"/>
                </a:solidFill>
                <a:latin typeface="+mn-lt"/>
              </a:rPr>
              <a:t>Gastrula cavity </a:t>
            </a:r>
            <a:r>
              <a:rPr lang="zh-CN" altLang="en-US" sz="2800" dirty="0">
                <a:solidFill>
                  <a:srgbClr val="FF9933"/>
                </a:solidFill>
                <a:latin typeface="+mn-lt"/>
                <a:ea typeface="宋体" pitchFamily="2" charset="-122"/>
              </a:rPr>
              <a:t>原肠腔</a:t>
            </a:r>
          </a:p>
          <a:p>
            <a:pPr>
              <a:buFont typeface="Symbol" pitchFamily="18" charset="2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+mn-lt"/>
                <a:sym typeface="Symbol" pitchFamily="18" charset="2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+mn-lt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+mn-lt"/>
                <a:sym typeface="Symbol" pitchFamily="18" charset="2"/>
              </a:rPr>
              <a:t>embraced by </a:t>
            </a:r>
            <a:r>
              <a:rPr lang="en-US" altLang="zh-CN" sz="2400" dirty="0">
                <a:solidFill>
                  <a:schemeClr val="bg1"/>
                </a:solidFill>
                <a:latin typeface="+mn-lt"/>
              </a:rPr>
              <a:t>endoderm </a:t>
            </a:r>
            <a:r>
              <a:rPr lang="zh-CN" altLang="en-US" sz="2400" dirty="0">
                <a:solidFill>
                  <a:schemeClr val="bg1"/>
                </a:solidFill>
                <a:latin typeface="+mn-lt"/>
                <a:ea typeface="宋体" pitchFamily="2" charset="-122"/>
              </a:rPr>
              <a:t>内胚层</a:t>
            </a:r>
            <a:endParaRPr lang="zh-CN" altLang="en-US" sz="2400" dirty="0">
              <a:solidFill>
                <a:schemeClr val="bg1"/>
              </a:solidFill>
              <a:latin typeface="+mn-lt"/>
              <a:ea typeface="宋体" pitchFamily="2" charset="-122"/>
              <a:sym typeface="Symbol" pitchFamily="18" charset="2"/>
            </a:endParaRPr>
          </a:p>
          <a:p>
            <a:pPr>
              <a:buFont typeface="Symbol" pitchFamily="18" charset="2"/>
              <a:buNone/>
              <a:defRPr/>
            </a:pPr>
            <a:r>
              <a:rPr lang="zh-CN" altLang="en-US" sz="3200" dirty="0">
                <a:solidFill>
                  <a:srgbClr val="FFFF99"/>
                </a:solidFill>
                <a:latin typeface="+mn-lt"/>
                <a:sym typeface="Symbol" pitchFamily="18" charset="2"/>
              </a:rPr>
              <a:t></a:t>
            </a:r>
            <a:r>
              <a:rPr lang="zh-CN" altLang="en-US" sz="3200" dirty="0">
                <a:latin typeface="+mn-lt"/>
              </a:rPr>
              <a:t> </a:t>
            </a:r>
            <a:r>
              <a:rPr lang="en-US" altLang="zh-CN" sz="2800" dirty="0">
                <a:solidFill>
                  <a:srgbClr val="FF9933"/>
                </a:solidFill>
                <a:latin typeface="+mn-lt"/>
              </a:rPr>
              <a:t>Blastopore </a:t>
            </a:r>
            <a:r>
              <a:rPr lang="zh-CN" altLang="en-US" sz="2800" dirty="0">
                <a:solidFill>
                  <a:srgbClr val="FF9933"/>
                </a:solidFill>
                <a:latin typeface="+mn-lt"/>
                <a:ea typeface="宋体" pitchFamily="2" charset="-122"/>
              </a:rPr>
              <a:t>胚孔</a:t>
            </a:r>
          </a:p>
          <a:p>
            <a:pPr>
              <a:buFont typeface="Symbol" pitchFamily="18" charset="2"/>
              <a:buNone/>
              <a:defRPr/>
            </a:pPr>
            <a:r>
              <a:rPr lang="en-US" altLang="zh-CN" sz="2800" dirty="0">
                <a:solidFill>
                  <a:schemeClr val="bg1"/>
                </a:solidFill>
                <a:latin typeface="+mn-lt"/>
                <a:sym typeface="Symbol" pitchFamily="18" charset="2"/>
              </a:rPr>
              <a:t>-</a:t>
            </a:r>
            <a:r>
              <a:rPr lang="zh-CN" altLang="en-US" sz="2400" dirty="0">
                <a:solidFill>
                  <a:schemeClr val="bg1"/>
                </a:solidFill>
                <a:latin typeface="+mn-lt"/>
                <a:sym typeface="Symbol" pitchFamily="18" charset="2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+mn-lt"/>
              </a:rPr>
              <a:t>opening to surroundings</a:t>
            </a:r>
          </a:p>
        </p:txBody>
      </p:sp>
      <p:grpSp>
        <p:nvGrpSpPr>
          <p:cNvPr id="30723" name="Group 8"/>
          <p:cNvGrpSpPr>
            <a:grpSpLocks/>
          </p:cNvGrpSpPr>
          <p:nvPr/>
        </p:nvGrpSpPr>
        <p:grpSpPr bwMode="auto">
          <a:xfrm>
            <a:off x="1501775" y="3803650"/>
            <a:ext cx="5834063" cy="3040063"/>
            <a:chOff x="1292" y="2306"/>
            <a:chExt cx="3675" cy="1915"/>
          </a:xfrm>
        </p:grpSpPr>
        <p:pic>
          <p:nvPicPr>
            <p:cNvPr id="3072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" y="2306"/>
              <a:ext cx="3675" cy="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5733" name="Rectangle 5"/>
            <p:cNvSpPr>
              <a:spLocks noChangeArrowheads="1"/>
            </p:cNvSpPr>
            <p:nvPr/>
          </p:nvSpPr>
          <p:spPr bwMode="auto">
            <a:xfrm>
              <a:off x="1702" y="3990"/>
              <a:ext cx="32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2075" tIns="46038" rIns="92075" bIns="46038" anchor="b">
              <a:spAutoFit/>
            </a:bodyPr>
            <a:lstStyle/>
            <a:p>
              <a:pPr>
                <a:defRPr/>
              </a:pPr>
              <a:r>
                <a:rPr lang="en-US" altLang="zh-CN" dirty="0">
                  <a:solidFill>
                    <a:schemeClr val="bg1"/>
                  </a:solidFill>
                  <a:latin typeface="+mn-lt"/>
                </a:rPr>
                <a:t>Blastopore and gastrula of sea urchin </a:t>
              </a:r>
              <a:r>
                <a:rPr lang="zh-CN" altLang="en-US" dirty="0">
                  <a:solidFill>
                    <a:schemeClr val="bg1"/>
                  </a:solidFill>
                  <a:latin typeface="+mn-lt"/>
                  <a:ea typeface="宋体" pitchFamily="2" charset="-122"/>
                </a:rPr>
                <a:t>海胆</a:t>
              </a:r>
            </a:p>
          </p:txBody>
        </p:sp>
      </p:grpSp>
      <p:pic>
        <p:nvPicPr>
          <p:cNvPr id="3072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333375"/>
            <a:ext cx="3382962" cy="309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ChangeArrowheads="1"/>
          </p:cNvSpPr>
          <p:nvPr/>
        </p:nvSpPr>
        <p:spPr bwMode="auto">
          <a:xfrm>
            <a:off x="0" y="0"/>
            <a:ext cx="9144000" cy="680085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zh-CN" sz="4000">
                <a:solidFill>
                  <a:srgbClr val="FFFF99"/>
                </a:solidFill>
                <a:ea typeface="宋体" pitchFamily="2" charset="-122"/>
                <a:sym typeface="Symbol" pitchFamily="18" charset="2"/>
              </a:rPr>
              <a:t></a:t>
            </a:r>
            <a:r>
              <a:rPr lang="en-US" altLang="zh-CN" sz="3200">
                <a:solidFill>
                  <a:schemeClr val="bg1"/>
                </a:solidFill>
                <a:ea typeface="宋体" pitchFamily="2" charset="-122"/>
              </a:rPr>
              <a:t> Protostomes </a:t>
            </a:r>
            <a:r>
              <a:rPr lang="zh-CN" altLang="en-US" sz="3200">
                <a:solidFill>
                  <a:schemeClr val="bg1"/>
                </a:solidFill>
                <a:ea typeface="宋体" pitchFamily="2" charset="-122"/>
              </a:rPr>
              <a:t>原口动物</a:t>
            </a:r>
          </a:p>
          <a:p>
            <a:r>
              <a:rPr lang="en-US" altLang="zh-CN" sz="2800">
                <a:solidFill>
                  <a:schemeClr val="bg1"/>
                </a:solidFill>
                <a:ea typeface="宋体" pitchFamily="2" charset="-122"/>
              </a:rPr>
              <a:t>blastopore </a:t>
            </a:r>
            <a:r>
              <a:rPr lang="zh-CN" altLang="en-US" sz="2800">
                <a:solidFill>
                  <a:schemeClr val="bg1"/>
                </a:solidFill>
                <a:ea typeface="宋体" pitchFamily="2" charset="-122"/>
              </a:rPr>
              <a:t>胚孔 → </a:t>
            </a:r>
            <a:r>
              <a:rPr lang="en-US" altLang="zh-CN" sz="2800">
                <a:solidFill>
                  <a:schemeClr val="bg1"/>
                </a:solidFill>
                <a:ea typeface="宋体" pitchFamily="2" charset="-122"/>
              </a:rPr>
              <a:t>mouth </a:t>
            </a:r>
            <a:r>
              <a:rPr lang="zh-CN" altLang="en-US" sz="2800">
                <a:solidFill>
                  <a:schemeClr val="bg1"/>
                </a:solidFill>
                <a:ea typeface="宋体" pitchFamily="2" charset="-122"/>
              </a:rPr>
              <a:t>口</a:t>
            </a:r>
          </a:p>
          <a:p>
            <a:endParaRPr lang="zh-CN" altLang="en-US" sz="4000">
              <a:solidFill>
                <a:srgbClr val="FFFF99"/>
              </a:solidFill>
              <a:ea typeface="宋体" pitchFamily="2" charset="-122"/>
              <a:sym typeface="Symbol" pitchFamily="18" charset="2"/>
            </a:endParaRPr>
          </a:p>
          <a:p>
            <a:r>
              <a:rPr lang="zh-CN" altLang="en-US" sz="4000">
                <a:solidFill>
                  <a:srgbClr val="FFFF99"/>
                </a:solidFill>
                <a:ea typeface="宋体" pitchFamily="2" charset="-122"/>
                <a:sym typeface="Symbol" pitchFamily="18" charset="2"/>
              </a:rPr>
              <a:t></a:t>
            </a:r>
            <a:r>
              <a:rPr lang="zh-CN" altLang="en-US" sz="3200"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3200">
                <a:solidFill>
                  <a:schemeClr val="bg1"/>
                </a:solidFill>
                <a:ea typeface="宋体" pitchFamily="2" charset="-122"/>
              </a:rPr>
              <a:t>Deuterostomes </a:t>
            </a:r>
            <a:r>
              <a:rPr lang="zh-CN" altLang="en-US" sz="3200">
                <a:solidFill>
                  <a:schemeClr val="bg1"/>
                </a:solidFill>
                <a:ea typeface="宋体" pitchFamily="2" charset="-122"/>
              </a:rPr>
              <a:t>后口动物</a:t>
            </a:r>
          </a:p>
          <a:p>
            <a:r>
              <a:rPr lang="en-US" altLang="zh-CN" sz="2800">
                <a:solidFill>
                  <a:schemeClr val="bg1"/>
                </a:solidFill>
                <a:ea typeface="宋体" pitchFamily="2" charset="-122"/>
              </a:rPr>
              <a:t>blastopore </a:t>
            </a:r>
            <a:r>
              <a:rPr lang="zh-CN" altLang="en-US" sz="2800">
                <a:solidFill>
                  <a:schemeClr val="bg1"/>
                </a:solidFill>
                <a:ea typeface="宋体" pitchFamily="2" charset="-122"/>
              </a:rPr>
              <a:t>胚孔 →</a:t>
            </a:r>
            <a:r>
              <a:rPr lang="en-US" altLang="zh-CN" sz="2800">
                <a:solidFill>
                  <a:schemeClr val="bg1"/>
                </a:solidFill>
                <a:ea typeface="宋体" pitchFamily="2" charset="-122"/>
              </a:rPr>
              <a:t>anus </a:t>
            </a:r>
            <a:r>
              <a:rPr lang="zh-CN" altLang="en-US" sz="2800">
                <a:solidFill>
                  <a:schemeClr val="bg1"/>
                </a:solidFill>
                <a:ea typeface="宋体" pitchFamily="2" charset="-122"/>
              </a:rPr>
              <a:t>肛门</a:t>
            </a:r>
          </a:p>
          <a:p>
            <a:pPr>
              <a:buFont typeface="Symbol" pitchFamily="18" charset="2"/>
              <a:buNone/>
            </a:pPr>
            <a:endParaRPr lang="en-US" altLang="zh-CN">
              <a:solidFill>
                <a:schemeClr val="bg1"/>
              </a:solidFill>
              <a:ea typeface="宋体" pitchFamily="2" charset="-122"/>
              <a:sym typeface="Symbol" pitchFamily="18" charset="2"/>
            </a:endParaRP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068638"/>
            <a:ext cx="3382962" cy="309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右大括号 5"/>
          <p:cNvSpPr>
            <a:spLocks/>
          </p:cNvSpPr>
          <p:nvPr/>
        </p:nvSpPr>
        <p:spPr bwMode="auto">
          <a:xfrm>
            <a:off x="4724400" y="381000"/>
            <a:ext cx="474663" cy="2286000"/>
          </a:xfrm>
          <a:prstGeom prst="rightBrace">
            <a:avLst>
              <a:gd name="adj1" fmla="val 8339"/>
              <a:gd name="adj2" fmla="val 50000"/>
            </a:avLst>
          </a:prstGeom>
          <a:solidFill>
            <a:srgbClr val="0000FF"/>
          </a:solidFill>
          <a:ln w="57150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0" y="885825"/>
            <a:ext cx="3262313" cy="13239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r>
              <a:rPr lang="en-US" altLang="zh-CN" sz="4000">
                <a:solidFill>
                  <a:schemeClr val="bg1"/>
                </a:solidFill>
                <a:ea typeface="宋体" pitchFamily="2" charset="-122"/>
              </a:rPr>
              <a:t> Bilateria</a:t>
            </a:r>
          </a:p>
          <a:p>
            <a:r>
              <a:rPr lang="zh-CN" altLang="en-US" sz="4000">
                <a:solidFill>
                  <a:schemeClr val="bg1"/>
                </a:solidFill>
                <a:ea typeface="宋体" pitchFamily="2" charset="-122"/>
              </a:rPr>
              <a:t>两侧对称动物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1100" y="1981200"/>
            <a:ext cx="6134100" cy="34163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r>
              <a:rPr lang="en-US" altLang="zh-CN" sz="3600" b="1">
                <a:ea typeface="宋体" pitchFamily="2" charset="-122"/>
              </a:rPr>
              <a:t>Blastula</a:t>
            </a:r>
            <a:r>
              <a:rPr lang="en-US" altLang="zh-CN" sz="3600" b="1">
                <a:ea typeface="宋体" pitchFamily="2" charset="-122"/>
                <a:sym typeface="Symbol" pitchFamily="18" charset="2"/>
              </a:rPr>
              <a:t> further develops</a:t>
            </a:r>
          </a:p>
          <a:p>
            <a:endParaRPr lang="en-US" altLang="zh-CN" sz="3600" b="1">
              <a:ea typeface="宋体" pitchFamily="2" charset="-122"/>
              <a:sym typeface="Symbol" pitchFamily="18" charset="2"/>
            </a:endParaRPr>
          </a:p>
          <a:p>
            <a:r>
              <a:rPr lang="en-US" altLang="zh-CN" sz="3600" b="1">
                <a:ea typeface="宋体" pitchFamily="2" charset="-122"/>
                <a:sym typeface="Symbol" pitchFamily="18" charset="2"/>
              </a:rPr>
              <a:t>Patterns</a:t>
            </a:r>
          </a:p>
          <a:p>
            <a:r>
              <a:rPr lang="en-US" altLang="zh-CN" sz="3600" b="1">
                <a:ea typeface="宋体" pitchFamily="2" charset="-122"/>
                <a:sym typeface="Symbol" pitchFamily="18" charset="2"/>
              </a:rPr>
              <a:t> </a:t>
            </a:r>
            <a:r>
              <a:rPr lang="en-US" altLang="zh-CN" sz="3600" b="1">
                <a:ea typeface="宋体" pitchFamily="2" charset="-122"/>
              </a:rPr>
              <a:t>schizocoel method </a:t>
            </a:r>
            <a:r>
              <a:rPr lang="zh-CN" altLang="en-US" sz="3600" b="1">
                <a:ea typeface="宋体" pitchFamily="2" charset="-122"/>
              </a:rPr>
              <a:t>裂体腔法</a:t>
            </a:r>
          </a:p>
          <a:p>
            <a:r>
              <a:rPr lang="zh-CN" altLang="en-US" sz="3600" b="1">
                <a:ea typeface="宋体" pitchFamily="2" charset="-122"/>
                <a:sym typeface="Symbol" pitchFamily="18" charset="2"/>
              </a:rPr>
              <a:t> </a:t>
            </a:r>
            <a:r>
              <a:rPr lang="en-US" altLang="zh-CN" sz="3600" b="1">
                <a:ea typeface="宋体" pitchFamily="2" charset="-122"/>
              </a:rPr>
              <a:t>coelesac method </a:t>
            </a:r>
            <a:r>
              <a:rPr lang="zh-CN" altLang="en-US" sz="3600" b="1">
                <a:ea typeface="宋体" pitchFamily="2" charset="-122"/>
              </a:rPr>
              <a:t>体腔囊法</a:t>
            </a:r>
          </a:p>
          <a:p>
            <a:endParaRPr lang="zh-CN" altLang="en-US" sz="3600" b="1"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754063"/>
            <a:ext cx="8815388" cy="76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4400" b="1" dirty="0">
                <a:latin typeface="+mn-lt"/>
              </a:rPr>
              <a:t>Mesoderm formation </a:t>
            </a:r>
            <a:r>
              <a:rPr lang="zh-CN" altLang="en-US" sz="4400" b="1" dirty="0">
                <a:latin typeface="+mn-lt"/>
                <a:ea typeface="宋体" pitchFamily="2" charset="-122"/>
              </a:rPr>
              <a:t>中胚层的形成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0" y="0"/>
            <a:ext cx="9144000" cy="680085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zh-CN" sz="3600">
              <a:solidFill>
                <a:srgbClr val="FFFF99"/>
              </a:solidFill>
              <a:latin typeface="Arial" charset="0"/>
              <a:ea typeface="宋体" pitchFamily="2" charset="-122"/>
              <a:sym typeface="Symbol" pitchFamily="18" charset="2"/>
            </a:endParaRPr>
          </a:p>
        </p:txBody>
      </p:sp>
      <p:grpSp>
        <p:nvGrpSpPr>
          <p:cNvPr id="33795" name="Group 13"/>
          <p:cNvGrpSpPr>
            <a:grpSpLocks/>
          </p:cNvGrpSpPr>
          <p:nvPr/>
        </p:nvGrpSpPr>
        <p:grpSpPr bwMode="auto">
          <a:xfrm>
            <a:off x="1547813" y="190500"/>
            <a:ext cx="6553200" cy="3224213"/>
            <a:chOff x="975" y="120"/>
            <a:chExt cx="4128" cy="2031"/>
          </a:xfrm>
        </p:grpSpPr>
        <p:pic>
          <p:nvPicPr>
            <p:cNvPr id="337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" y="120"/>
              <a:ext cx="4128" cy="1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0549" name="Rectangle 5"/>
            <p:cNvSpPr>
              <a:spLocks noChangeArrowheads="1"/>
            </p:cNvSpPr>
            <p:nvPr/>
          </p:nvSpPr>
          <p:spPr bwMode="auto">
            <a:xfrm>
              <a:off x="1882" y="1860"/>
              <a:ext cx="228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2075" tIns="46038" rIns="92075" bIns="46038" anchor="b">
              <a:spAutoFit/>
            </a:bodyPr>
            <a:lstStyle/>
            <a:p>
              <a:pPr>
                <a:defRPr/>
              </a:pPr>
              <a:r>
                <a:rPr lang="en-US" altLang="zh-CN" sz="2400" dirty="0" err="1">
                  <a:solidFill>
                    <a:schemeClr val="bg1"/>
                  </a:solidFill>
                  <a:latin typeface="+mn-lt"/>
                </a:rPr>
                <a:t>Schizocoel</a:t>
              </a:r>
              <a:r>
                <a:rPr lang="en-US" altLang="zh-CN" sz="2400" dirty="0">
                  <a:solidFill>
                    <a:schemeClr val="bg1"/>
                  </a:solidFill>
                  <a:latin typeface="+mn-lt"/>
                </a:rPr>
                <a:t> method</a:t>
              </a:r>
            </a:p>
          </p:txBody>
        </p:sp>
      </p:grpSp>
      <p:grpSp>
        <p:nvGrpSpPr>
          <p:cNvPr id="33796" name="Group 8"/>
          <p:cNvGrpSpPr>
            <a:grpSpLocks/>
          </p:cNvGrpSpPr>
          <p:nvPr/>
        </p:nvGrpSpPr>
        <p:grpSpPr bwMode="auto">
          <a:xfrm>
            <a:off x="1547813" y="3429000"/>
            <a:ext cx="6553200" cy="3205163"/>
            <a:chOff x="884" y="2071"/>
            <a:chExt cx="4128" cy="2019"/>
          </a:xfrm>
        </p:grpSpPr>
        <p:sp>
          <p:nvSpPr>
            <p:cNvPr id="620548" name="Rectangle 4"/>
            <p:cNvSpPr>
              <a:spLocks noChangeArrowheads="1"/>
            </p:cNvSpPr>
            <p:nvPr/>
          </p:nvSpPr>
          <p:spPr bwMode="auto">
            <a:xfrm>
              <a:off x="1850" y="3799"/>
              <a:ext cx="156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2075" tIns="46038" rIns="92075" bIns="46038" anchor="b">
              <a:spAutoFit/>
            </a:bodyPr>
            <a:lstStyle/>
            <a:p>
              <a:pPr>
                <a:defRPr/>
              </a:pPr>
              <a:r>
                <a:rPr lang="en-US" altLang="zh-CN" sz="2400" dirty="0" err="1">
                  <a:solidFill>
                    <a:schemeClr val="bg1"/>
                  </a:solidFill>
                  <a:latin typeface="+mn-lt"/>
                </a:rPr>
                <a:t>Coelesac</a:t>
              </a:r>
              <a:r>
                <a:rPr lang="en-US" altLang="zh-CN" sz="2400" dirty="0">
                  <a:solidFill>
                    <a:schemeClr val="bg1"/>
                  </a:solidFill>
                  <a:latin typeface="+mn-lt"/>
                </a:rPr>
                <a:t> method</a:t>
              </a:r>
            </a:p>
          </p:txBody>
        </p:sp>
        <p:pic>
          <p:nvPicPr>
            <p:cNvPr id="3379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" y="2071"/>
              <a:ext cx="4128" cy="17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2286000"/>
            <a:ext cx="6769802" cy="30469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dirty="0" smtClean="0">
                <a:latin typeface="+mn-lt"/>
                <a:sym typeface="Symbol" pitchFamily="18" charset="2"/>
              </a:rPr>
              <a:t></a:t>
            </a:r>
            <a:r>
              <a:rPr lang="zh-CN" altLang="en-US" sz="3200" dirty="0" smtClean="0">
                <a:latin typeface="+mn-lt"/>
              </a:rPr>
              <a:t> </a:t>
            </a:r>
            <a:r>
              <a:rPr lang="en-US" altLang="zh-CN" sz="3200" dirty="0">
                <a:latin typeface="+mn-lt"/>
                <a:ea typeface="宋体" pitchFamily="2" charset="-122"/>
              </a:rPr>
              <a:t>neural tube </a:t>
            </a:r>
            <a:r>
              <a:rPr lang="zh-CN" altLang="en-US" sz="3200" dirty="0">
                <a:latin typeface="+mn-lt"/>
                <a:ea typeface="宋体" pitchFamily="2" charset="-122"/>
              </a:rPr>
              <a:t>神经管</a:t>
            </a:r>
          </a:p>
          <a:p>
            <a:pPr marL="457200" indent="-457200">
              <a:buFontTx/>
              <a:buChar char="-"/>
              <a:defRPr/>
            </a:pPr>
            <a:r>
              <a:rPr lang="en-US" altLang="zh-CN" sz="3200" dirty="0" smtClean="0">
                <a:latin typeface="+mn-lt"/>
                <a:ea typeface="宋体" pitchFamily="2" charset="-122"/>
                <a:sym typeface="Symbol" pitchFamily="18" charset="2"/>
              </a:rPr>
              <a:t>differentiate </a:t>
            </a:r>
            <a:r>
              <a:rPr lang="en-US" altLang="zh-CN" sz="3200" dirty="0">
                <a:latin typeface="+mn-lt"/>
                <a:ea typeface="宋体" pitchFamily="2" charset="-122"/>
                <a:sym typeface="Symbol" pitchFamily="18" charset="2"/>
              </a:rPr>
              <a:t>into brain and spinal </a:t>
            </a:r>
            <a:r>
              <a:rPr lang="en-US" altLang="zh-CN" sz="3200" dirty="0" smtClean="0">
                <a:latin typeface="+mn-lt"/>
                <a:ea typeface="宋体" pitchFamily="2" charset="-122"/>
                <a:sym typeface="Symbol" pitchFamily="18" charset="2"/>
              </a:rPr>
              <a:t>cord</a:t>
            </a:r>
          </a:p>
          <a:p>
            <a:pPr marL="457200" indent="-457200">
              <a:buFontTx/>
              <a:buChar char="-"/>
              <a:defRPr/>
            </a:pPr>
            <a:endParaRPr lang="en-US" altLang="zh-CN" sz="3200" dirty="0">
              <a:latin typeface="+mn-lt"/>
              <a:ea typeface="宋体" pitchFamily="2" charset="-122"/>
              <a:sym typeface="Symbol" pitchFamily="18" charset="2"/>
            </a:endParaRPr>
          </a:p>
          <a:p>
            <a:pPr>
              <a:defRPr/>
            </a:pPr>
            <a:r>
              <a:rPr lang="en-US" altLang="zh-CN" sz="3200" dirty="0">
                <a:latin typeface="+mn-lt"/>
                <a:sym typeface="Symbol" pitchFamily="18" charset="2"/>
              </a:rPr>
              <a:t> </a:t>
            </a:r>
            <a:r>
              <a:rPr lang="en-US" altLang="zh-CN" sz="3200" dirty="0">
                <a:latin typeface="+mn-lt"/>
                <a:ea typeface="宋体" pitchFamily="2" charset="-122"/>
              </a:rPr>
              <a:t>notochord </a:t>
            </a:r>
            <a:r>
              <a:rPr lang="zh-CN" altLang="en-US" sz="3200" dirty="0">
                <a:latin typeface="+mn-lt"/>
                <a:ea typeface="宋体" pitchFamily="2" charset="-122"/>
              </a:rPr>
              <a:t>脊索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zh-CN" sz="3200" dirty="0" smtClean="0">
                <a:latin typeface="+mn-lt"/>
                <a:ea typeface="宋体" pitchFamily="2" charset="-122"/>
              </a:rPr>
              <a:t>chorda-mesoderm </a:t>
            </a:r>
            <a:r>
              <a:rPr lang="zh-CN" altLang="en-US" sz="3200" dirty="0">
                <a:latin typeface="+mn-lt"/>
                <a:ea typeface="宋体" pitchFamily="2" charset="-122"/>
              </a:rPr>
              <a:t>脊索中胚层 </a:t>
            </a:r>
            <a:endParaRPr lang="en-US" altLang="zh-CN" sz="3200" dirty="0" smtClean="0">
              <a:latin typeface="+mn-lt"/>
              <a:ea typeface="宋体" pitchFamily="2" charset="-122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zh-CN" sz="3200" dirty="0" smtClean="0">
                <a:latin typeface="+mn-lt"/>
                <a:ea typeface="宋体" pitchFamily="2" charset="-122"/>
              </a:rPr>
              <a:t>separated </a:t>
            </a:r>
            <a:r>
              <a:rPr lang="en-US" altLang="zh-CN" sz="3200" dirty="0">
                <a:latin typeface="+mn-lt"/>
                <a:ea typeface="宋体" pitchFamily="2" charset="-122"/>
              </a:rPr>
              <a:t>from gastrula</a:t>
            </a:r>
            <a:r>
              <a:rPr lang="en-US" altLang="zh-CN" sz="3200" dirty="0">
                <a:latin typeface="+mn-lt"/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7800" y="838200"/>
            <a:ext cx="5987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err="1">
                <a:latin typeface="+mn-lt"/>
              </a:rPr>
              <a:t>Neurula</a:t>
            </a:r>
            <a:r>
              <a:rPr lang="en-US" altLang="zh-CN" sz="4400" b="1" dirty="0">
                <a:latin typeface="+mn-lt"/>
              </a:rPr>
              <a:t> stage </a:t>
            </a:r>
            <a:r>
              <a:rPr lang="zh-CN" altLang="en-US" sz="4400" b="1" dirty="0" smtClean="0">
                <a:latin typeface="+mn-lt"/>
                <a:ea typeface="宋体" pitchFamily="2" charset="-122"/>
              </a:rPr>
              <a:t>神经胚期</a:t>
            </a:r>
            <a:endParaRPr lang="zh-CN" altLang="en-US" sz="4400" b="1" dirty="0">
              <a:latin typeface="+mn-lt"/>
              <a:ea typeface="宋体" pitchFamily="2" charset="-122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神经管的形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3" y="0"/>
            <a:ext cx="38957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TextBox 1"/>
          <p:cNvSpPr txBox="1">
            <a:spLocks noChangeArrowheads="1"/>
          </p:cNvSpPr>
          <p:nvPr/>
        </p:nvSpPr>
        <p:spPr bwMode="auto">
          <a:xfrm>
            <a:off x="2314575" y="139700"/>
            <a:ext cx="877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r>
              <a:rPr lang="zh-CN" altLang="en-US" b="1">
                <a:solidFill>
                  <a:srgbClr val="0066FF"/>
                </a:solidFill>
                <a:ea typeface="宋体" pitchFamily="2" charset="-122"/>
              </a:rPr>
              <a:t>外胚层</a:t>
            </a:r>
          </a:p>
        </p:txBody>
      </p:sp>
      <p:sp>
        <p:nvSpPr>
          <p:cNvPr id="35844" name="TextBox 3"/>
          <p:cNvSpPr txBox="1">
            <a:spLocks noChangeArrowheads="1"/>
          </p:cNvSpPr>
          <p:nvPr/>
        </p:nvSpPr>
        <p:spPr bwMode="auto">
          <a:xfrm>
            <a:off x="6324600" y="838200"/>
            <a:ext cx="649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r>
              <a:rPr lang="zh-CN" altLang="en-US" b="1">
                <a:solidFill>
                  <a:srgbClr val="0066FF"/>
                </a:solidFill>
                <a:ea typeface="宋体" pitchFamily="2" charset="-122"/>
              </a:rPr>
              <a:t>脊索</a:t>
            </a:r>
          </a:p>
        </p:txBody>
      </p:sp>
      <p:sp>
        <p:nvSpPr>
          <p:cNvPr id="35845" name="TextBox 4"/>
          <p:cNvSpPr txBox="1">
            <a:spLocks noChangeArrowheads="1"/>
          </p:cNvSpPr>
          <p:nvPr/>
        </p:nvSpPr>
        <p:spPr bwMode="auto">
          <a:xfrm>
            <a:off x="2732088" y="806450"/>
            <a:ext cx="6492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r>
              <a:rPr lang="zh-CN" altLang="en-US" b="1">
                <a:solidFill>
                  <a:srgbClr val="0066FF"/>
                </a:solidFill>
                <a:ea typeface="宋体" pitchFamily="2" charset="-122"/>
              </a:rPr>
              <a:t>体节</a:t>
            </a:r>
          </a:p>
        </p:txBody>
      </p:sp>
      <p:sp>
        <p:nvSpPr>
          <p:cNvPr id="35846" name="TextBox 5"/>
          <p:cNvSpPr txBox="1">
            <a:spLocks noChangeArrowheads="1"/>
          </p:cNvSpPr>
          <p:nvPr/>
        </p:nvSpPr>
        <p:spPr bwMode="auto">
          <a:xfrm>
            <a:off x="6737350" y="1519238"/>
            <a:ext cx="882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r>
              <a:rPr lang="zh-CN" altLang="en-US" b="1">
                <a:solidFill>
                  <a:srgbClr val="0066FF"/>
                </a:solidFill>
                <a:ea typeface="宋体" pitchFamily="2" charset="-122"/>
              </a:rPr>
              <a:t>神经板</a:t>
            </a:r>
          </a:p>
        </p:txBody>
      </p:sp>
      <p:sp>
        <p:nvSpPr>
          <p:cNvPr id="35847" name="TextBox 6"/>
          <p:cNvSpPr txBox="1">
            <a:spLocks noChangeArrowheads="1"/>
          </p:cNvSpPr>
          <p:nvPr/>
        </p:nvSpPr>
        <p:spPr bwMode="auto">
          <a:xfrm>
            <a:off x="6723063" y="2438400"/>
            <a:ext cx="882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r>
              <a:rPr lang="zh-CN" altLang="en-US" b="1">
                <a:solidFill>
                  <a:srgbClr val="0066FF"/>
                </a:solidFill>
                <a:ea typeface="宋体" pitchFamily="2" charset="-122"/>
              </a:rPr>
              <a:t>神经沟</a:t>
            </a:r>
          </a:p>
        </p:txBody>
      </p:sp>
      <p:sp>
        <p:nvSpPr>
          <p:cNvPr id="35848" name="TextBox 7"/>
          <p:cNvSpPr txBox="1">
            <a:spLocks noChangeArrowheads="1"/>
          </p:cNvSpPr>
          <p:nvPr/>
        </p:nvSpPr>
        <p:spPr bwMode="auto">
          <a:xfrm>
            <a:off x="6553200" y="3897313"/>
            <a:ext cx="1341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r>
              <a:rPr lang="zh-CN" altLang="en-US" b="1">
                <a:solidFill>
                  <a:srgbClr val="0066FF"/>
                </a:solidFill>
                <a:ea typeface="宋体" pitchFamily="2" charset="-122"/>
              </a:rPr>
              <a:t>神经嵴细胞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www.bio.davidson.edu/Courses/Molbio/MolStudents/spring2005/Champaloux/fertiliz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88392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3"/>
          <p:cNvSpPr txBox="1">
            <a:spLocks noChangeArrowheads="1"/>
          </p:cNvSpPr>
          <p:nvPr/>
        </p:nvSpPr>
        <p:spPr bwMode="auto">
          <a:xfrm>
            <a:off x="2743200" y="228600"/>
            <a:ext cx="384968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r>
              <a:rPr lang="en-US" altLang="zh-CN" sz="4000" b="1">
                <a:ea typeface="宋体" pitchFamily="2" charset="-122"/>
                <a:sym typeface="Symbol" pitchFamily="18" charset="2"/>
              </a:rPr>
              <a:t>1. </a:t>
            </a:r>
            <a:r>
              <a:rPr lang="en-US" altLang="zh-CN" sz="4000" b="1">
                <a:ea typeface="宋体" pitchFamily="2" charset="-122"/>
              </a:rPr>
              <a:t>Fertilized eggs</a:t>
            </a:r>
            <a:endParaRPr lang="zh-CN" altLang="en-US" sz="4000" b="1">
              <a:ea typeface="宋体" pitchFamily="2" charset="-122"/>
            </a:endParaRPr>
          </a:p>
        </p:txBody>
      </p:sp>
      <p:sp>
        <p:nvSpPr>
          <p:cNvPr id="18436" name="TextBox 4"/>
          <p:cNvSpPr txBox="1">
            <a:spLocks noChangeArrowheads="1"/>
          </p:cNvSpPr>
          <p:nvPr/>
        </p:nvSpPr>
        <p:spPr bwMode="auto">
          <a:xfrm>
            <a:off x="5678488" y="2362200"/>
            <a:ext cx="646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r>
              <a:rPr lang="zh-CN" altLang="en-US" b="1">
                <a:solidFill>
                  <a:srgbClr val="0066FF"/>
                </a:solidFill>
                <a:ea typeface="宋体" pitchFamily="2" charset="-122"/>
              </a:rPr>
              <a:t>顶体</a:t>
            </a:r>
          </a:p>
        </p:txBody>
      </p:sp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1981200" y="3930650"/>
            <a:ext cx="877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r>
              <a:rPr lang="zh-CN" altLang="en-US" b="1">
                <a:solidFill>
                  <a:srgbClr val="0066FF"/>
                </a:solidFill>
                <a:ea typeface="宋体" pitchFamily="2" charset="-122"/>
              </a:rPr>
              <a:t>卵黄层</a:t>
            </a:r>
          </a:p>
        </p:txBody>
      </p:sp>
      <p:sp>
        <p:nvSpPr>
          <p:cNvPr id="18438" name="TextBox 11"/>
          <p:cNvSpPr txBox="1">
            <a:spLocks noChangeArrowheads="1"/>
          </p:cNvSpPr>
          <p:nvPr/>
        </p:nvSpPr>
        <p:spPr bwMode="auto">
          <a:xfrm>
            <a:off x="838200" y="4202113"/>
            <a:ext cx="882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r>
              <a:rPr lang="zh-CN" altLang="en-US" b="1">
                <a:solidFill>
                  <a:srgbClr val="0066FF"/>
                </a:solidFill>
                <a:ea typeface="宋体" pitchFamily="2" charset="-122"/>
              </a:rPr>
              <a:t>透明带</a:t>
            </a:r>
          </a:p>
        </p:txBody>
      </p:sp>
      <p:sp>
        <p:nvSpPr>
          <p:cNvPr id="18439" name="TextBox 12"/>
          <p:cNvSpPr txBox="1">
            <a:spLocks noChangeArrowheads="1"/>
          </p:cNvSpPr>
          <p:nvPr/>
        </p:nvSpPr>
        <p:spPr bwMode="auto">
          <a:xfrm>
            <a:off x="1143000" y="5954713"/>
            <a:ext cx="1346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r>
              <a:rPr lang="zh-CN" altLang="en-US" b="1">
                <a:solidFill>
                  <a:srgbClr val="0066FF"/>
                </a:solidFill>
                <a:ea typeface="宋体" pitchFamily="2" charset="-122"/>
              </a:rPr>
              <a:t>合子细胞核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4" descr="DSC072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375"/>
            <a:ext cx="2843213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Rectangle 5"/>
          <p:cNvSpPr>
            <a:spLocks noChangeArrowheads="1"/>
          </p:cNvSpPr>
          <p:nvPr/>
        </p:nvSpPr>
        <p:spPr bwMode="auto">
          <a:xfrm>
            <a:off x="179388" y="3035308"/>
            <a:ext cx="2174891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r>
              <a:rPr lang="en-US" altLang="zh-CN" sz="2800" b="1" dirty="0">
                <a:latin typeface="+mn-lt"/>
                <a:ea typeface="宋体" pitchFamily="2" charset="-122"/>
              </a:rPr>
              <a:t>fertilized egg</a:t>
            </a:r>
          </a:p>
        </p:txBody>
      </p:sp>
      <p:pic>
        <p:nvPicPr>
          <p:cNvPr id="36869" name="Picture 7" descr="DSC072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333375"/>
            <a:ext cx="295275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Rectangle 8"/>
          <p:cNvSpPr>
            <a:spLocks noChangeArrowheads="1"/>
          </p:cNvSpPr>
          <p:nvPr/>
        </p:nvSpPr>
        <p:spPr bwMode="auto">
          <a:xfrm>
            <a:off x="3348038" y="3090869"/>
            <a:ext cx="2520950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r>
              <a:rPr lang="en-US" altLang="zh-CN" sz="2800" b="1" dirty="0">
                <a:latin typeface="+mn-lt"/>
                <a:ea typeface="宋体" pitchFamily="2" charset="-122"/>
              </a:rPr>
              <a:t> 2-cell stage </a:t>
            </a:r>
          </a:p>
        </p:txBody>
      </p:sp>
      <p:pic>
        <p:nvPicPr>
          <p:cNvPr id="36871" name="Picture 13" descr="DSC072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333374"/>
            <a:ext cx="2881312" cy="270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2" name="Rectangle 14"/>
          <p:cNvSpPr>
            <a:spLocks noChangeArrowheads="1"/>
          </p:cNvSpPr>
          <p:nvPr/>
        </p:nvSpPr>
        <p:spPr bwMode="auto">
          <a:xfrm>
            <a:off x="6494654" y="3063023"/>
            <a:ext cx="188840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r>
              <a:rPr lang="en-US" altLang="zh-CN" sz="2800" b="1" dirty="0">
                <a:latin typeface="+mn-lt"/>
                <a:ea typeface="宋体" pitchFamily="2" charset="-122"/>
              </a:rPr>
              <a:t>4-cell stage</a:t>
            </a:r>
          </a:p>
        </p:txBody>
      </p:sp>
      <p:pic>
        <p:nvPicPr>
          <p:cNvPr id="36873" name="Picture 16" descr="DSC072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7" y="3709987"/>
            <a:ext cx="2952750" cy="245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4" name="Rectangle 17"/>
          <p:cNvSpPr>
            <a:spLocks noChangeArrowheads="1"/>
          </p:cNvSpPr>
          <p:nvPr/>
        </p:nvSpPr>
        <p:spPr bwMode="auto">
          <a:xfrm>
            <a:off x="549274" y="6215070"/>
            <a:ext cx="1888402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r>
              <a:rPr lang="en-US" altLang="zh-CN" sz="2800" b="1" dirty="0">
                <a:latin typeface="+mn-lt"/>
                <a:ea typeface="宋体" pitchFamily="2" charset="-122"/>
              </a:rPr>
              <a:t>8-cell stage</a:t>
            </a:r>
          </a:p>
        </p:txBody>
      </p:sp>
      <p:pic>
        <p:nvPicPr>
          <p:cNvPr id="36875" name="Picture 19" descr="DSC072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163" y="3688081"/>
            <a:ext cx="2881313" cy="244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6" name="Rectangle 20"/>
          <p:cNvSpPr>
            <a:spLocks noChangeArrowheads="1"/>
          </p:cNvSpPr>
          <p:nvPr/>
        </p:nvSpPr>
        <p:spPr bwMode="auto">
          <a:xfrm>
            <a:off x="3425157" y="6200457"/>
            <a:ext cx="2031069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r>
              <a:rPr lang="en-US" altLang="zh-CN" sz="2800" b="1" dirty="0">
                <a:latin typeface="+mn-lt"/>
                <a:ea typeface="宋体" pitchFamily="2" charset="-122"/>
              </a:rPr>
              <a:t>16-cell stage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32754" y="4145340"/>
            <a:ext cx="29112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ea typeface="宋体" pitchFamily="2" charset="-122"/>
              </a:rPr>
              <a:t>An overview of </a:t>
            </a:r>
          </a:p>
          <a:p>
            <a:r>
              <a:rPr lang="en-US" altLang="zh-CN" sz="3200" b="1" dirty="0" smtClean="0">
                <a:ea typeface="宋体" pitchFamily="2" charset="-122"/>
              </a:rPr>
              <a:t>embryonic </a:t>
            </a:r>
          </a:p>
          <a:p>
            <a:r>
              <a:rPr lang="en-US" altLang="zh-CN" sz="3200" b="1" dirty="0" smtClean="0">
                <a:ea typeface="宋体" pitchFamily="2" charset="-122"/>
              </a:rPr>
              <a:t>development</a:t>
            </a:r>
            <a:endParaRPr lang="zh-CN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6" descr="DSC072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1777"/>
            <a:ext cx="3315491" cy="3042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Rectangle 7"/>
          <p:cNvSpPr>
            <a:spLocks noChangeArrowheads="1"/>
          </p:cNvSpPr>
          <p:nvPr/>
        </p:nvSpPr>
        <p:spPr bwMode="auto">
          <a:xfrm>
            <a:off x="4572000" y="1169736"/>
            <a:ext cx="3200400" cy="70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r>
              <a:rPr lang="en-US" altLang="zh-CN" sz="4000" b="1" dirty="0" smtClean="0">
                <a:latin typeface="+mn-lt"/>
                <a:ea typeface="宋体" pitchFamily="2" charset="-122"/>
              </a:rPr>
              <a:t>Blastula </a:t>
            </a:r>
            <a:r>
              <a:rPr lang="zh-CN" altLang="en-US" sz="4000" b="1" dirty="0">
                <a:latin typeface="+mn-lt"/>
                <a:ea typeface="宋体" pitchFamily="2" charset="-122"/>
              </a:rPr>
              <a:t>囊胚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93710" y="3414244"/>
            <a:ext cx="6205537" cy="3129777"/>
            <a:chOff x="3132138" y="188913"/>
            <a:chExt cx="5256212" cy="2617787"/>
          </a:xfrm>
        </p:grpSpPr>
        <p:pic>
          <p:nvPicPr>
            <p:cNvPr id="37891" name="Picture 4" descr="DSC0722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2138" y="188913"/>
              <a:ext cx="2446337" cy="255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4" name="Picture 8" descr="DSC0722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25" y="260350"/>
              <a:ext cx="2447925" cy="254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7895" name="Rectangle 13"/>
          <p:cNvSpPr>
            <a:spLocks noChangeArrowheads="1"/>
          </p:cNvSpPr>
          <p:nvPr/>
        </p:nvSpPr>
        <p:spPr bwMode="auto">
          <a:xfrm>
            <a:off x="6477000" y="4800600"/>
            <a:ext cx="2744753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r>
              <a:rPr lang="en-US" altLang="zh-CN" sz="2800" b="1" dirty="0" smtClean="0">
                <a:latin typeface="+mn-lt"/>
                <a:ea typeface="宋体" pitchFamily="2" charset="-122"/>
              </a:rPr>
              <a:t>Gastrula </a:t>
            </a:r>
            <a:r>
              <a:rPr lang="zh-CN" altLang="en-US" sz="2800" b="1" dirty="0">
                <a:latin typeface="+mn-lt"/>
                <a:ea typeface="宋体" pitchFamily="2" charset="-122"/>
              </a:rPr>
              <a:t>原肠胚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5" descr="DSC072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5"/>
          <a:stretch>
            <a:fillRect/>
          </a:stretch>
        </p:blipFill>
        <p:spPr bwMode="auto">
          <a:xfrm>
            <a:off x="4604047" y="533400"/>
            <a:ext cx="3095625" cy="2390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6" descr="016蛙的神经胚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69165"/>
            <a:ext cx="7056437" cy="220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Rectangle 7"/>
          <p:cNvSpPr>
            <a:spLocks noChangeArrowheads="1"/>
          </p:cNvSpPr>
          <p:nvPr/>
        </p:nvSpPr>
        <p:spPr bwMode="auto">
          <a:xfrm>
            <a:off x="2667000" y="3152603"/>
            <a:ext cx="358140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r>
              <a:rPr lang="en-US" altLang="zh-CN" sz="2400" b="1" dirty="0" err="1" smtClean="0">
                <a:latin typeface="+mn-lt"/>
                <a:ea typeface="宋体" pitchFamily="2" charset="-122"/>
              </a:rPr>
              <a:t>Neurula</a:t>
            </a:r>
            <a:r>
              <a:rPr lang="en-US" altLang="zh-CN" sz="2400" b="1" dirty="0" smtClean="0">
                <a:latin typeface="+mn-lt"/>
                <a:ea typeface="宋体" pitchFamily="2" charset="-122"/>
              </a:rPr>
              <a:t> </a:t>
            </a:r>
            <a:r>
              <a:rPr lang="en-US" altLang="zh-CN" sz="2400" b="1" dirty="0">
                <a:latin typeface="+mn-lt"/>
                <a:ea typeface="宋体" pitchFamily="2" charset="-122"/>
              </a:rPr>
              <a:t>stage </a:t>
            </a:r>
            <a:r>
              <a:rPr lang="zh-CN" altLang="en-US" sz="2400" b="1" dirty="0">
                <a:latin typeface="+mn-lt"/>
                <a:ea typeface="宋体" pitchFamily="2" charset="-122"/>
              </a:rPr>
              <a:t>神经胚期</a:t>
            </a:r>
          </a:p>
        </p:txBody>
      </p:sp>
      <p:sp>
        <p:nvSpPr>
          <p:cNvPr id="38918" name="Rectangle 8"/>
          <p:cNvSpPr>
            <a:spLocks noChangeArrowheads="1"/>
          </p:cNvSpPr>
          <p:nvPr/>
        </p:nvSpPr>
        <p:spPr bwMode="auto">
          <a:xfrm>
            <a:off x="2590800" y="6090893"/>
            <a:ext cx="5757862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2075" tIns="46038" rIns="92075" bIns="46038" anchor="b">
            <a:spAutoFit/>
          </a:bodyPr>
          <a:lstStyle/>
          <a:p>
            <a:r>
              <a:rPr lang="en-US" altLang="zh-CN" sz="2400" b="1" dirty="0" err="1" smtClean="0">
                <a:latin typeface="+mn-lt"/>
                <a:ea typeface="宋体" pitchFamily="2" charset="-122"/>
              </a:rPr>
              <a:t>Neurula</a:t>
            </a:r>
            <a:r>
              <a:rPr lang="en-US" altLang="zh-CN" sz="2400" b="1" dirty="0" smtClean="0">
                <a:latin typeface="+mn-lt"/>
                <a:ea typeface="宋体" pitchFamily="2" charset="-122"/>
              </a:rPr>
              <a:t> </a:t>
            </a:r>
            <a:r>
              <a:rPr lang="en-US" altLang="zh-CN" sz="2400" b="1" dirty="0">
                <a:latin typeface="+mn-lt"/>
                <a:ea typeface="宋体" pitchFamily="2" charset="-122"/>
              </a:rPr>
              <a:t>development of frogs</a:t>
            </a:r>
          </a:p>
        </p:txBody>
      </p:sp>
      <p:pic>
        <p:nvPicPr>
          <p:cNvPr id="38919" name="Picture 9" descr="DSC072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33400"/>
            <a:ext cx="3024188" cy="236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3192" name="Group 56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866299689"/>
              </p:ext>
            </p:extLst>
          </p:nvPr>
        </p:nvGraphicFramePr>
        <p:xfrm>
          <a:off x="239713" y="1981200"/>
          <a:ext cx="8675687" cy="4419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55296"/>
                <a:gridCol w="6720391"/>
              </a:tblGrid>
              <a:tr h="477777">
                <a:tc rowSpan="2"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ectoderm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外胚层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2075" marR="92075" marT="46032" marB="4603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epidermis and its derivatives</a:t>
                      </a:r>
                      <a:endParaRPr kumimoji="1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2075" marR="92075" marT="46032" marB="46032" horzOverflow="overflow"/>
                </a:tc>
              </a:tr>
              <a:tr h="5285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nervous system, sensory organs</a:t>
                      </a:r>
                      <a:endParaRPr kumimoji="1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2075" marR="92075" marT="46032" marB="46032" horzOverflow="overflow"/>
                </a:tc>
              </a:tr>
              <a:tr h="396825">
                <a:tc rowSpan="4"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mesoderm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中胚层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2075" marR="92075" marT="46032" marB="4603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dermis </a:t>
                      </a:r>
                      <a:r>
                        <a:rPr kumimoji="1" lang="zh-CN" alt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真皮</a:t>
                      </a:r>
                      <a:endParaRPr kumimoji="1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2075" marR="92075" marT="46032" marB="46032" horzOverflow="overflow"/>
                </a:tc>
              </a:tr>
              <a:tr h="3968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notochord </a:t>
                      </a:r>
                      <a:r>
                        <a:rPr kumimoji="1" lang="zh-CN" alt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脊索</a:t>
                      </a:r>
                      <a:endParaRPr kumimoji="1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2075" marR="92075" marT="46032" marB="46032" horzOverflow="overflow"/>
                </a:tc>
              </a:tr>
              <a:tr h="3968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outer membrane of internal organs </a:t>
                      </a:r>
                      <a:r>
                        <a:rPr kumimoji="1" lang="zh-CN" alt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内脏器官外膜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2075" marR="92075" marT="46032" marB="46032" horzOverflow="overflow"/>
                </a:tc>
              </a:tr>
              <a:tr h="4699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muscle</a:t>
                      </a:r>
                      <a:r>
                        <a:rPr kumimoji="1" lang="en-US" altLang="zh-CN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1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circulatory system, excretory system, reproductive system</a:t>
                      </a:r>
                      <a:endParaRPr kumimoji="1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2075" marR="92075" marT="46032" marB="46032" horzOverflow="overflow"/>
                </a:tc>
              </a:tr>
              <a:tr h="396825">
                <a:tc rowSpan="4"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endoderm</a:t>
                      </a:r>
                    </a:p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内胚层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pitchFamily="2" charset="-122"/>
                      </a:endParaRPr>
                    </a:p>
                  </a:txBody>
                  <a:tcPr marL="92075" marR="92075" marT="46032" marB="46032" anchor="ctr" horzOverflow="overflow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epithelium of digestive tract </a:t>
                      </a:r>
                      <a:r>
                        <a:rPr kumimoji="1" lang="zh-CN" alt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消化道上皮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2075" marR="92075" marT="46032" marB="46032" horzOverflow="overflow"/>
                </a:tc>
              </a:tr>
              <a:tr h="3968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epithelium of respiratory tract </a:t>
                      </a:r>
                      <a:r>
                        <a:rPr kumimoji="1" lang="zh-CN" alt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呼吸道上皮</a:t>
                      </a:r>
                      <a:endParaRPr kumimoji="1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2075" marR="92075" marT="46032" marB="46032" horzOverflow="overflow"/>
                </a:tc>
              </a:tr>
              <a:tr h="50167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epithelium of urethra and urinary bladder</a:t>
                      </a:r>
                      <a:r>
                        <a:rPr kumimoji="1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尿道、膀胱上皮</a:t>
                      </a:r>
                      <a:endParaRPr kumimoji="1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2075" marR="92075" marT="46032" marB="46032" horzOverflow="overflow"/>
                </a:tc>
              </a:tr>
              <a:tr h="4572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glands, including liver and pancreas </a:t>
                      </a:r>
                      <a:r>
                        <a:rPr kumimoji="1" lang="zh-CN" alt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胰腺</a:t>
                      </a:r>
                      <a:endParaRPr kumimoji="1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92075" marR="92075" marT="46032" marB="46032" horzOverflow="overflow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37871" y="522982"/>
            <a:ext cx="73155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+mn-lt"/>
                <a:ea typeface="宋体" pitchFamily="2" charset="-122"/>
                <a:sym typeface="Symbol" pitchFamily="18" charset="2"/>
              </a:rPr>
              <a:t>Formation of tissues and organs</a:t>
            </a:r>
          </a:p>
          <a:p>
            <a:r>
              <a:rPr lang="en-US" altLang="zh-CN" sz="3200" b="1" dirty="0" smtClean="0">
                <a:latin typeface="+mn-lt"/>
                <a:ea typeface="宋体" pitchFamily="2" charset="-122"/>
                <a:sym typeface="Symbol" pitchFamily="18" charset="2"/>
              </a:rPr>
              <a:t>- derived </a:t>
            </a:r>
            <a:r>
              <a:rPr lang="en-US" altLang="zh-CN" sz="3200" b="1" dirty="0">
                <a:latin typeface="+mn-lt"/>
                <a:ea typeface="宋体" pitchFamily="2" charset="-122"/>
                <a:sym typeface="Symbol" pitchFamily="18" charset="2"/>
              </a:rPr>
              <a:t>from the three embryonic </a:t>
            </a:r>
            <a:r>
              <a:rPr lang="en-US" altLang="zh-CN" sz="3200" b="1" dirty="0" smtClean="0">
                <a:latin typeface="+mn-lt"/>
                <a:ea typeface="宋体" pitchFamily="2" charset="-122"/>
                <a:sym typeface="Symbol" pitchFamily="18" charset="2"/>
              </a:rPr>
              <a:t>layers</a:t>
            </a:r>
            <a:endParaRPr lang="en-US" altLang="zh-CN" sz="3200" b="1" dirty="0">
              <a:latin typeface="+mn-lt"/>
              <a:ea typeface="宋体" pitchFamily="2" charset="-122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1295400"/>
            <a:ext cx="8763000" cy="914400"/>
          </a:xfrm>
        </p:spPr>
        <p:txBody>
          <a:bodyPr/>
          <a:lstStyle/>
          <a:p>
            <a:pPr eaLnBrk="1" hangingPunct="1"/>
            <a:r>
              <a:rPr lang="en-US" altLang="zh-CN" sz="3200" dirty="0" smtClean="0">
                <a:solidFill>
                  <a:schemeClr val="tx1"/>
                </a:solidFill>
                <a:effectLst/>
                <a:ea typeface="宋体" pitchFamily="2" charset="-122"/>
              </a:rPr>
              <a:t>Chapter 4. Tissues, Organs, and Organ Systems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2819400"/>
            <a:ext cx="4591050" cy="1981200"/>
          </a:xfrm>
        </p:spPr>
        <p:txBody>
          <a:bodyPr/>
          <a:lstStyle/>
          <a:p>
            <a:pPr algn="l"/>
            <a:r>
              <a:rPr lang="en-US" altLang="zh-CN" sz="3600" dirty="0" smtClean="0">
                <a:effectLst/>
                <a:ea typeface="宋体" pitchFamily="2" charset="-122"/>
                <a:sym typeface="Symbol" pitchFamily="18" charset="2"/>
              </a:rPr>
              <a:t> 1. </a:t>
            </a:r>
            <a:r>
              <a:rPr lang="en-US" altLang="zh-CN" sz="3600" dirty="0" smtClean="0">
                <a:solidFill>
                  <a:srgbClr val="FF0000"/>
                </a:solidFill>
                <a:effectLst/>
                <a:ea typeface="宋体" pitchFamily="2" charset="-122"/>
              </a:rPr>
              <a:t>Tissues (key)</a:t>
            </a:r>
            <a:endParaRPr lang="en-US" altLang="zh-CN" sz="3600" dirty="0" smtClean="0">
              <a:solidFill>
                <a:srgbClr val="FF0000"/>
              </a:solidFill>
              <a:effectLst/>
              <a:ea typeface="宋体" pitchFamily="2" charset="-122"/>
              <a:sym typeface="Symbol" pitchFamily="18" charset="2"/>
            </a:endParaRPr>
          </a:p>
          <a:p>
            <a:pPr algn="l"/>
            <a:r>
              <a:rPr lang="en-US" altLang="zh-CN" sz="3600" dirty="0" smtClean="0">
                <a:effectLst/>
                <a:ea typeface="宋体" pitchFamily="2" charset="-122"/>
                <a:sym typeface="Symbol" pitchFamily="18" charset="2"/>
              </a:rPr>
              <a:t></a:t>
            </a:r>
            <a:r>
              <a:rPr lang="en-US" altLang="zh-CN" sz="3600" dirty="0" smtClean="0">
                <a:effectLst/>
                <a:ea typeface="宋体" pitchFamily="2" charset="-122"/>
              </a:rPr>
              <a:t> 2. Organs</a:t>
            </a:r>
            <a:endParaRPr lang="zh-CN" altLang="en-US" sz="3600" dirty="0" smtClean="0">
              <a:effectLst/>
              <a:ea typeface="宋体" pitchFamily="2" charset="-122"/>
            </a:endParaRPr>
          </a:p>
          <a:p>
            <a:pPr algn="l"/>
            <a:r>
              <a:rPr lang="zh-CN" altLang="en-US" sz="3600" dirty="0" smtClean="0">
                <a:effectLst/>
                <a:ea typeface="宋体" pitchFamily="2" charset="-122"/>
                <a:sym typeface="Symbol" pitchFamily="18" charset="2"/>
              </a:rPr>
              <a:t></a:t>
            </a:r>
            <a:r>
              <a:rPr lang="zh-CN" altLang="en-US" sz="3600" dirty="0" smtClean="0">
                <a:effectLst/>
                <a:ea typeface="宋体" pitchFamily="2" charset="-122"/>
              </a:rPr>
              <a:t> </a:t>
            </a:r>
            <a:r>
              <a:rPr lang="en-US" altLang="zh-CN" sz="3600" dirty="0" smtClean="0">
                <a:effectLst/>
                <a:ea typeface="宋体" pitchFamily="2" charset="-122"/>
              </a:rPr>
              <a:t>3. Organ Systems</a:t>
            </a:r>
            <a:endParaRPr lang="zh-CN" altLang="en-US" sz="3600" dirty="0" smtClean="0">
              <a:effectLst/>
              <a:ea typeface="宋体" pitchFamily="2" charset="-122"/>
            </a:endParaRPr>
          </a:p>
          <a:p>
            <a:pPr algn="l"/>
            <a:endParaRPr lang="zh-CN" altLang="en-US" sz="3600" dirty="0" smtClean="0">
              <a:effectLst/>
              <a:ea typeface="宋体" pitchFamily="2" charset="-122"/>
            </a:endParaRPr>
          </a:p>
        </p:txBody>
      </p:sp>
      <p:pic>
        <p:nvPicPr>
          <p:cNvPr id="17412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47625"/>
            <a:ext cx="24669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" t="18365" r="5286" b="25169"/>
          <a:stretch>
            <a:fillRect/>
          </a:stretch>
        </p:blipFill>
        <p:spPr bwMode="auto">
          <a:xfrm>
            <a:off x="5029200" y="76200"/>
            <a:ext cx="4076700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94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1295400" y="100203"/>
            <a:ext cx="6248400" cy="1347597"/>
          </a:xfrm>
          <a:ln>
            <a:solidFill>
              <a:schemeClr val="bg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3200" b="1" dirty="0">
                <a:solidFill>
                  <a:schemeClr val="tx1"/>
                </a:solidFill>
                <a:effectLst/>
              </a:rPr>
              <a:t>Levels of biological organization</a:t>
            </a:r>
            <a:br>
              <a:rPr lang="en-US" altLang="zh-CN" sz="3200" b="1" dirty="0">
                <a:solidFill>
                  <a:schemeClr val="tx1"/>
                </a:solidFill>
                <a:effectLst/>
              </a:rPr>
            </a:br>
            <a:r>
              <a:rPr lang="en-US" altLang="zh-CN" sz="3200" b="1" dirty="0" smtClean="0">
                <a:solidFill>
                  <a:schemeClr val="tx1"/>
                </a:solidFill>
                <a:effectLst/>
              </a:rPr>
              <a:t>- a </a:t>
            </a:r>
            <a:r>
              <a:rPr lang="en-US" altLang="zh-CN" sz="3200" b="1" dirty="0">
                <a:solidFill>
                  <a:schemeClr val="tx1"/>
                </a:solidFill>
                <a:effectLst/>
              </a:rPr>
              <a:t>hierarchical structure</a:t>
            </a:r>
          </a:p>
        </p:txBody>
      </p:sp>
      <p:sp>
        <p:nvSpPr>
          <p:cNvPr id="773123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0" y="1447800"/>
            <a:ext cx="9144000" cy="5122862"/>
          </a:xfrm>
          <a:ln>
            <a:solidFill>
              <a:schemeClr val="bg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762000" algn="l">
              <a:lnSpc>
                <a:spcPct val="110000"/>
              </a:lnSpc>
            </a:pPr>
            <a:r>
              <a:rPr lang="en-US" altLang="zh-CN" sz="2000" b="1" dirty="0" smtClean="0">
                <a:effectLst/>
              </a:rPr>
              <a:t>Biosphere</a:t>
            </a:r>
            <a:endParaRPr lang="en-US" altLang="zh-CN" sz="2000" b="1" dirty="0">
              <a:effectLst/>
            </a:endParaRPr>
          </a:p>
          <a:p>
            <a:pPr marL="762000" algn="l">
              <a:lnSpc>
                <a:spcPct val="110000"/>
              </a:lnSpc>
            </a:pPr>
            <a:r>
              <a:rPr lang="en-US" altLang="zh-CN" sz="2000" b="1" dirty="0">
                <a:effectLst/>
              </a:rPr>
              <a:t>Ecological system</a:t>
            </a:r>
          </a:p>
          <a:p>
            <a:pPr marL="762000" algn="l">
              <a:lnSpc>
                <a:spcPct val="110000"/>
              </a:lnSpc>
            </a:pPr>
            <a:r>
              <a:rPr lang="en-US" altLang="zh-CN" sz="2000" b="1" dirty="0">
                <a:effectLst/>
              </a:rPr>
              <a:t>Community</a:t>
            </a:r>
          </a:p>
          <a:p>
            <a:pPr marL="762000" algn="l">
              <a:lnSpc>
                <a:spcPct val="110000"/>
              </a:lnSpc>
            </a:pPr>
            <a:r>
              <a:rPr lang="en-US" altLang="zh-CN" sz="2000" b="1" dirty="0">
                <a:effectLst/>
              </a:rPr>
              <a:t>Population</a:t>
            </a:r>
          </a:p>
          <a:p>
            <a:pPr marL="762000" algn="l">
              <a:lnSpc>
                <a:spcPct val="110000"/>
              </a:lnSpc>
            </a:pPr>
            <a:r>
              <a:rPr lang="en-US" altLang="zh-CN" sz="2000" b="1" dirty="0">
                <a:effectLst/>
              </a:rPr>
              <a:t>Individual</a:t>
            </a:r>
          </a:p>
          <a:p>
            <a:pPr marL="762000" algn="l">
              <a:lnSpc>
                <a:spcPct val="110000"/>
              </a:lnSpc>
            </a:pPr>
            <a:r>
              <a:rPr lang="en-US" altLang="zh-CN" sz="2000" b="1" dirty="0">
                <a:solidFill>
                  <a:srgbClr val="FF0000"/>
                </a:solidFill>
                <a:effectLst/>
              </a:rPr>
              <a:t>System</a:t>
            </a:r>
          </a:p>
          <a:p>
            <a:pPr marL="762000" algn="l">
              <a:lnSpc>
                <a:spcPct val="110000"/>
              </a:lnSpc>
            </a:pPr>
            <a:r>
              <a:rPr lang="en-US" altLang="zh-CN" sz="2000" b="1" dirty="0">
                <a:solidFill>
                  <a:srgbClr val="FF0000"/>
                </a:solidFill>
                <a:effectLst/>
              </a:rPr>
              <a:t>Organ</a:t>
            </a:r>
          </a:p>
          <a:p>
            <a:pPr marL="762000" algn="l">
              <a:lnSpc>
                <a:spcPct val="110000"/>
              </a:lnSpc>
            </a:pPr>
            <a:r>
              <a:rPr lang="en-US" altLang="zh-CN" sz="2000" b="1" dirty="0">
                <a:solidFill>
                  <a:srgbClr val="FF0000"/>
                </a:solidFill>
                <a:effectLst/>
              </a:rPr>
              <a:t>Tissue</a:t>
            </a:r>
          </a:p>
          <a:p>
            <a:pPr marL="762000" algn="l">
              <a:lnSpc>
                <a:spcPct val="110000"/>
              </a:lnSpc>
            </a:pPr>
            <a:r>
              <a:rPr lang="en-US" altLang="zh-CN" sz="2000" b="1" dirty="0">
                <a:effectLst/>
              </a:rPr>
              <a:t>Cell</a:t>
            </a:r>
          </a:p>
          <a:p>
            <a:pPr marL="762000" algn="l">
              <a:lnSpc>
                <a:spcPct val="110000"/>
              </a:lnSpc>
            </a:pPr>
            <a:r>
              <a:rPr lang="en-US" altLang="zh-CN" sz="2000" b="1" dirty="0">
                <a:effectLst/>
              </a:rPr>
              <a:t>Organelle</a:t>
            </a:r>
            <a:endParaRPr lang="en-US" altLang="zh-CN" sz="1400" b="1" dirty="0">
              <a:effectLst/>
            </a:endParaRPr>
          </a:p>
          <a:p>
            <a:pPr marL="762000" algn="l">
              <a:lnSpc>
                <a:spcPct val="110000"/>
              </a:lnSpc>
            </a:pPr>
            <a:r>
              <a:rPr lang="en-US" altLang="zh-CN" sz="2000" b="1" dirty="0" smtClean="0">
                <a:effectLst/>
              </a:rPr>
              <a:t>Molecule</a:t>
            </a:r>
            <a:endParaRPr lang="en-US" altLang="zh-CN" sz="2000" b="1" dirty="0">
              <a:effectLst/>
            </a:endParaRPr>
          </a:p>
          <a:p>
            <a:pPr marL="762000" algn="l">
              <a:lnSpc>
                <a:spcPct val="110000"/>
              </a:lnSpc>
            </a:pPr>
            <a:r>
              <a:rPr lang="en-US" altLang="zh-CN" sz="2000" b="1" dirty="0" smtClean="0">
                <a:effectLst/>
              </a:rPr>
              <a:t>Element</a:t>
            </a:r>
          </a:p>
          <a:p>
            <a:pPr marL="762000" algn="l">
              <a:lnSpc>
                <a:spcPct val="110000"/>
              </a:lnSpc>
            </a:pPr>
            <a:r>
              <a:rPr lang="en-US" altLang="zh-CN" sz="2000" b="1" dirty="0" smtClean="0">
                <a:effectLst/>
              </a:rPr>
              <a:t>Atom</a:t>
            </a:r>
            <a:endParaRPr lang="en-US" altLang="zh-CN" sz="2000" b="1" dirty="0">
              <a:effectLst/>
            </a:endParaRPr>
          </a:p>
        </p:txBody>
      </p:sp>
      <p:sp>
        <p:nvSpPr>
          <p:cNvPr id="773124" name="Line 4"/>
          <p:cNvSpPr>
            <a:spLocks noChangeShapeType="1"/>
          </p:cNvSpPr>
          <p:nvPr/>
        </p:nvSpPr>
        <p:spPr bwMode="auto">
          <a:xfrm flipV="1">
            <a:off x="4140200" y="1327150"/>
            <a:ext cx="0" cy="5486400"/>
          </a:xfrm>
          <a:prstGeom prst="line">
            <a:avLst/>
          </a:prstGeom>
          <a:ln>
            <a:solidFill>
              <a:schemeClr val="bg1"/>
            </a:solidFill>
            <a:headEnd/>
            <a:tailEnd type="stealth" w="lg" len="lg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73125" name="Text Box 5"/>
          <p:cNvSpPr txBox="1">
            <a:spLocks noChangeArrowheads="1"/>
          </p:cNvSpPr>
          <p:nvPr/>
        </p:nvSpPr>
        <p:spPr bwMode="auto">
          <a:xfrm>
            <a:off x="4195762" y="2895600"/>
            <a:ext cx="4643438" cy="1476375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2075" tIns="46038" rIns="92075" bIns="46038" anchor="b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1800" b="1" dirty="0">
                <a:ea typeface="隶书" pitchFamily="49" charset="-122"/>
              </a:rPr>
              <a:t>Each level builds on the levels below it</a:t>
            </a:r>
            <a:endParaRPr lang="en-US" altLang="zh-CN" sz="1800" b="1" dirty="0">
              <a:ea typeface="宋体" pitchFamily="2" charset="-122"/>
            </a:endParaRPr>
          </a:p>
          <a:p>
            <a:pPr algn="l">
              <a:spcBef>
                <a:spcPct val="50000"/>
              </a:spcBef>
            </a:pPr>
            <a:r>
              <a:rPr lang="en-US" altLang="zh-CN" sz="1800" b="1" dirty="0">
                <a:ea typeface="隶书" pitchFamily="49" charset="-122"/>
                <a:sym typeface="Symbol" pitchFamily="18" charset="2"/>
              </a:rPr>
              <a:t>Biological processes often involve several levels of biological organization</a:t>
            </a:r>
            <a:endParaRPr lang="en-US" altLang="zh-CN" sz="1800" b="1" dirty="0">
              <a:ea typeface="宋体" pitchFamily="2" charset="-122"/>
            </a:endParaRPr>
          </a:p>
          <a:p>
            <a:pPr algn="l">
              <a:spcBef>
                <a:spcPct val="50000"/>
              </a:spcBef>
            </a:pPr>
            <a:r>
              <a:rPr lang="en-US" altLang="zh-CN" sz="1800" b="1" dirty="0">
                <a:ea typeface="宋体" pitchFamily="2" charset="-122"/>
              </a:rPr>
              <a:t>the whole &gt; the sum of parts</a:t>
            </a:r>
          </a:p>
        </p:txBody>
      </p:sp>
      <p:sp>
        <p:nvSpPr>
          <p:cNvPr id="7" name="上箭头 6"/>
          <p:cNvSpPr/>
          <p:nvPr/>
        </p:nvSpPr>
        <p:spPr bwMode="auto">
          <a:xfrm>
            <a:off x="3505200" y="1676400"/>
            <a:ext cx="144000" cy="4824000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657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ChangeArrowheads="1"/>
          </p:cNvSpPr>
          <p:nvPr/>
        </p:nvSpPr>
        <p:spPr bwMode="auto">
          <a:xfrm>
            <a:off x="152400" y="398515"/>
            <a:ext cx="9144000" cy="6002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l"/>
            <a:r>
              <a:rPr lang="en-US" altLang="zh-CN" sz="3600" b="1" dirty="0">
                <a:latin typeface="+mn-lt"/>
              </a:rPr>
              <a:t>Basic concepts</a:t>
            </a:r>
          </a:p>
          <a:p>
            <a:pPr algn="l"/>
            <a:endParaRPr lang="en-US" altLang="zh-CN" sz="1600" b="1" dirty="0">
              <a:latin typeface="+mn-lt"/>
            </a:endParaRPr>
          </a:p>
          <a:p>
            <a:pPr algn="l"/>
            <a:r>
              <a:rPr lang="en-US" altLang="zh-CN" sz="2800" b="1" dirty="0">
                <a:latin typeface="+mn-lt"/>
              </a:rPr>
              <a:t>Tissue</a:t>
            </a:r>
            <a:r>
              <a:rPr lang="en-US" altLang="zh-CN" sz="3200" b="1" dirty="0">
                <a:latin typeface="+mn-lt"/>
              </a:rPr>
              <a:t> </a:t>
            </a:r>
          </a:p>
          <a:p>
            <a:pPr algn="l"/>
            <a:r>
              <a:rPr lang="en-US" altLang="zh-CN" sz="2800" b="1" dirty="0" smtClean="0">
                <a:latin typeface="+mn-lt"/>
                <a:sym typeface="Symbol" pitchFamily="18" charset="2"/>
              </a:rPr>
              <a:t>- </a:t>
            </a:r>
            <a:r>
              <a:rPr lang="en-US" altLang="zh-CN" sz="2400" b="1" dirty="0" smtClean="0">
                <a:latin typeface="+mn-lt"/>
              </a:rPr>
              <a:t>composed </a:t>
            </a:r>
            <a:r>
              <a:rPr lang="en-US" altLang="zh-CN" sz="2400" b="1" dirty="0">
                <a:latin typeface="+mn-lt"/>
              </a:rPr>
              <a:t>of cells which have</a:t>
            </a:r>
          </a:p>
          <a:p>
            <a:pPr algn="l"/>
            <a:r>
              <a:rPr lang="en-US" altLang="zh-CN" sz="2400" b="1" dirty="0">
                <a:latin typeface="+mn-lt"/>
                <a:sym typeface="Symbol" pitchFamily="18" charset="2"/>
              </a:rPr>
              <a:t></a:t>
            </a:r>
            <a:r>
              <a:rPr lang="en-US" altLang="zh-CN" sz="2400" b="1" dirty="0">
                <a:latin typeface="+mn-lt"/>
              </a:rPr>
              <a:t> the similar shape </a:t>
            </a:r>
          </a:p>
          <a:p>
            <a:pPr algn="l"/>
            <a:r>
              <a:rPr lang="en-US" altLang="zh-CN" sz="2400" b="1" dirty="0">
                <a:latin typeface="+mn-lt"/>
                <a:sym typeface="Symbol" pitchFamily="18" charset="2"/>
              </a:rPr>
              <a:t></a:t>
            </a:r>
            <a:r>
              <a:rPr lang="en-US" altLang="zh-CN" sz="2400" b="1" dirty="0">
                <a:latin typeface="+mn-lt"/>
              </a:rPr>
              <a:t> the same function </a:t>
            </a:r>
          </a:p>
          <a:p>
            <a:pPr algn="l"/>
            <a:r>
              <a:rPr lang="en-US" altLang="zh-CN" sz="2400" b="1" dirty="0">
                <a:latin typeface="+mn-lt"/>
                <a:sym typeface="Symbol" pitchFamily="18" charset="2"/>
              </a:rPr>
              <a:t></a:t>
            </a:r>
            <a:r>
              <a:rPr lang="en-US" altLang="zh-CN" sz="2400" b="1" dirty="0">
                <a:latin typeface="+mn-lt"/>
              </a:rPr>
              <a:t> the same intercellular substances </a:t>
            </a:r>
            <a:r>
              <a:rPr lang="zh-CN" altLang="en-US" sz="2400" b="1" dirty="0">
                <a:latin typeface="+mn-lt"/>
                <a:ea typeface="宋体" pitchFamily="2" charset="-122"/>
              </a:rPr>
              <a:t>非细胞的成分</a:t>
            </a:r>
            <a:r>
              <a:rPr lang="zh-CN" altLang="en-US" sz="2400" b="1" dirty="0">
                <a:latin typeface="+mn-lt"/>
              </a:rPr>
              <a:t> </a:t>
            </a:r>
          </a:p>
          <a:p>
            <a:pPr algn="l" eaLnBrk="0" hangingPunct="0"/>
            <a:endParaRPr lang="zh-CN" altLang="en-US" sz="2400" b="1" dirty="0">
              <a:latin typeface="+mn-lt"/>
            </a:endParaRPr>
          </a:p>
          <a:p>
            <a:pPr algn="l" eaLnBrk="0" hangingPunct="0"/>
            <a:r>
              <a:rPr lang="en-US" altLang="zh-CN" sz="2800" b="1" dirty="0">
                <a:latin typeface="+mn-lt"/>
              </a:rPr>
              <a:t>Organ</a:t>
            </a:r>
          </a:p>
          <a:p>
            <a:pPr algn="l" eaLnBrk="0" hangingPunct="0"/>
            <a:r>
              <a:rPr lang="en-US" altLang="zh-CN" sz="3200" b="1" dirty="0" smtClean="0">
                <a:latin typeface="+mn-lt"/>
                <a:sym typeface="Symbol" pitchFamily="18" charset="2"/>
              </a:rPr>
              <a:t>- </a:t>
            </a:r>
            <a:r>
              <a:rPr lang="en-US" altLang="zh-CN" sz="2400" b="1" dirty="0" smtClean="0">
                <a:latin typeface="+mn-lt"/>
              </a:rPr>
              <a:t>the </a:t>
            </a:r>
            <a:r>
              <a:rPr lang="en-US" altLang="zh-CN" sz="2400" b="1" dirty="0">
                <a:latin typeface="+mn-lt"/>
              </a:rPr>
              <a:t>functional unit composed of two or more types of tissues</a:t>
            </a:r>
          </a:p>
          <a:p>
            <a:pPr algn="l" eaLnBrk="0" hangingPunct="0"/>
            <a:endParaRPr lang="en-US" altLang="zh-CN" sz="3200" b="1" dirty="0">
              <a:latin typeface="+mn-lt"/>
            </a:endParaRPr>
          </a:p>
          <a:p>
            <a:pPr algn="l" eaLnBrk="0" hangingPunct="0"/>
            <a:r>
              <a:rPr lang="en-US" altLang="zh-CN" sz="2800" b="1" dirty="0">
                <a:latin typeface="+mn-lt"/>
              </a:rPr>
              <a:t>System</a:t>
            </a:r>
          </a:p>
          <a:p>
            <a:pPr algn="l" eaLnBrk="0" hangingPunct="0"/>
            <a:r>
              <a:rPr lang="en-US" altLang="zh-CN" sz="2800" b="1" dirty="0" smtClean="0">
                <a:latin typeface="+mn-lt"/>
              </a:rPr>
              <a:t>- </a:t>
            </a:r>
            <a:r>
              <a:rPr lang="en-US" altLang="zh-CN" sz="2400" b="1" dirty="0" smtClean="0">
                <a:latin typeface="+mn-lt"/>
              </a:rPr>
              <a:t>two </a:t>
            </a:r>
            <a:r>
              <a:rPr lang="en-US" altLang="zh-CN" sz="2400" b="1" dirty="0">
                <a:latin typeface="+mn-lt"/>
              </a:rPr>
              <a:t>or more organs combine with each other and split up the work in order to finish a series of physiological functions</a:t>
            </a:r>
            <a:r>
              <a:rPr lang="en-US" altLang="zh-CN" sz="2800" b="1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025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1981200"/>
            <a:ext cx="554395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ym typeface="Symbol" pitchFamily="18" charset="2"/>
              </a:rPr>
              <a:t>1.1 Epithelial </a:t>
            </a:r>
            <a:r>
              <a:rPr lang="en-US" altLang="zh-CN" sz="3200" b="1" dirty="0">
                <a:sym typeface="Symbol" pitchFamily="18" charset="2"/>
              </a:rPr>
              <a:t>tissue </a:t>
            </a:r>
            <a:r>
              <a:rPr lang="zh-CN" altLang="en-US" sz="3200" b="1" dirty="0" smtClean="0">
                <a:sym typeface="Symbol" pitchFamily="18" charset="2"/>
              </a:rPr>
              <a:t>上皮组织</a:t>
            </a:r>
            <a:endParaRPr lang="en-US" altLang="zh-CN" sz="3200" b="1" dirty="0" smtClean="0">
              <a:sym typeface="Symbol" pitchFamily="18" charset="2"/>
            </a:endParaRPr>
          </a:p>
          <a:p>
            <a:pPr marL="457200" indent="-457200">
              <a:buFont typeface="Symbol" pitchFamily="18" charset="2"/>
              <a:buChar char="·"/>
            </a:pPr>
            <a:endParaRPr lang="zh-CN" altLang="en-US" sz="3200" b="1" dirty="0">
              <a:sym typeface="Symbol" pitchFamily="18" charset="2"/>
            </a:endParaRPr>
          </a:p>
          <a:p>
            <a:r>
              <a:rPr lang="en-US" altLang="zh-CN" sz="3200" b="1" dirty="0" smtClean="0">
                <a:sym typeface="Symbol" pitchFamily="18" charset="2"/>
              </a:rPr>
              <a:t>1.2 Connective </a:t>
            </a:r>
            <a:r>
              <a:rPr lang="en-US" altLang="zh-CN" sz="3200" b="1" dirty="0">
                <a:sym typeface="Symbol" pitchFamily="18" charset="2"/>
              </a:rPr>
              <a:t>tissue </a:t>
            </a:r>
            <a:r>
              <a:rPr lang="zh-CN" altLang="en-US" sz="3200" b="1" dirty="0" smtClean="0">
                <a:sym typeface="Symbol" pitchFamily="18" charset="2"/>
              </a:rPr>
              <a:t>结缔组织</a:t>
            </a:r>
            <a:endParaRPr lang="en-US" altLang="zh-CN" sz="3200" b="1" dirty="0" smtClean="0">
              <a:sym typeface="Symbol" pitchFamily="18" charset="2"/>
            </a:endParaRPr>
          </a:p>
          <a:p>
            <a:pPr marL="457200" indent="-457200">
              <a:buFont typeface="Symbol" pitchFamily="18" charset="2"/>
              <a:buChar char="·"/>
            </a:pPr>
            <a:endParaRPr lang="zh-CN" altLang="en-US" sz="3200" b="1" dirty="0">
              <a:sym typeface="Symbol" pitchFamily="18" charset="2"/>
            </a:endParaRPr>
          </a:p>
          <a:p>
            <a:r>
              <a:rPr lang="en-US" altLang="zh-CN" sz="3200" b="1" dirty="0" smtClean="0">
                <a:sym typeface="Symbol" pitchFamily="18" charset="2"/>
              </a:rPr>
              <a:t>1.3 </a:t>
            </a:r>
            <a:r>
              <a:rPr lang="en-US" altLang="zh-CN" sz="3200" b="1" dirty="0">
                <a:sym typeface="Symbol" pitchFamily="18" charset="2"/>
              </a:rPr>
              <a:t>Nervous tissue </a:t>
            </a:r>
            <a:r>
              <a:rPr lang="zh-CN" altLang="en-US" sz="3200" b="1" dirty="0">
                <a:sym typeface="Symbol" pitchFamily="18" charset="2"/>
              </a:rPr>
              <a:t>神经组织</a:t>
            </a:r>
            <a:endParaRPr lang="zh-CN" altLang="en-US" sz="3200" b="1" dirty="0"/>
          </a:p>
          <a:p>
            <a:pPr marL="457200" indent="-457200">
              <a:buFont typeface="Symbol" pitchFamily="18" charset="2"/>
              <a:buChar char="·"/>
            </a:pPr>
            <a:endParaRPr lang="zh-CN" altLang="en-US" sz="3200" b="1" dirty="0">
              <a:sym typeface="Symbol" pitchFamily="18" charset="2"/>
            </a:endParaRPr>
          </a:p>
          <a:p>
            <a:r>
              <a:rPr lang="en-US" altLang="zh-CN" sz="3200" b="1" dirty="0" smtClean="0">
                <a:sym typeface="Symbol" pitchFamily="18" charset="2"/>
              </a:rPr>
              <a:t>1.4 </a:t>
            </a:r>
            <a:r>
              <a:rPr lang="en-US" altLang="zh-CN" sz="3200" b="1" dirty="0">
                <a:sym typeface="Symbol" pitchFamily="18" charset="2"/>
              </a:rPr>
              <a:t>Muscle tissue </a:t>
            </a:r>
            <a:r>
              <a:rPr lang="zh-CN" altLang="en-US" sz="3200" b="1" dirty="0">
                <a:sym typeface="Symbol" pitchFamily="18" charset="2"/>
              </a:rPr>
              <a:t>肌肉组织</a:t>
            </a:r>
            <a:endParaRPr lang="en-US" altLang="zh-CN" sz="3200" b="1" dirty="0">
              <a:sym typeface="Symbol" pitchFamily="18" charset="2"/>
            </a:endParaRPr>
          </a:p>
          <a:p>
            <a:endParaRPr lang="zh-CN" alt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2514600" y="381000"/>
            <a:ext cx="33746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/>
              <a:t>1. Tissues</a:t>
            </a:r>
            <a:endParaRPr lang="en-US" altLang="zh-CN" sz="6000" b="1" dirty="0"/>
          </a:p>
        </p:txBody>
      </p:sp>
    </p:spTree>
    <p:extLst>
      <p:ext uri="{BB962C8B-B14F-4D97-AF65-F5344CB8AC3E}">
        <p14:creationId xmlns:p14="http://schemas.microsoft.com/office/powerpoint/2010/main" val="242735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1" name="Rectangle 3"/>
          <p:cNvSpPr>
            <a:spLocks noChangeArrowheads="1"/>
          </p:cNvSpPr>
          <p:nvPr/>
        </p:nvSpPr>
        <p:spPr bwMode="auto">
          <a:xfrm>
            <a:off x="8439150" y="6386513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400">
                <a:solidFill>
                  <a:schemeClr val="bg1"/>
                </a:solidFill>
                <a:latin typeface="Arial Narrow" pitchFamily="34" charset="0"/>
                <a:ea typeface="宋体" pitchFamily="2" charset="-122"/>
                <a:sym typeface="Symbol" pitchFamily="18" charset="2"/>
              </a:rPr>
              <a:t></a:t>
            </a:r>
          </a:p>
        </p:txBody>
      </p:sp>
      <p:pic>
        <p:nvPicPr>
          <p:cNvPr id="534532" name="Picture 4" descr="腺皮组织 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743200"/>
            <a:ext cx="54102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62200" y="253425"/>
            <a:ext cx="3531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1.1 Epithelial tissue</a:t>
            </a:r>
            <a:endParaRPr lang="zh-CN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5781" y="927318"/>
            <a:ext cx="72961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+mn-lt"/>
                <a:ea typeface="宋体" pitchFamily="2" charset="-122"/>
              </a:rPr>
              <a:t>(1) </a:t>
            </a:r>
            <a:r>
              <a:rPr lang="en-US" altLang="zh-CN" sz="2800" b="1" dirty="0">
                <a:latin typeface="+mn-lt"/>
                <a:ea typeface="宋体" pitchFamily="2" charset="-122"/>
              </a:rPr>
              <a:t>Location</a:t>
            </a:r>
          </a:p>
          <a:p>
            <a:r>
              <a:rPr lang="en-US" altLang="zh-CN" sz="2800" dirty="0">
                <a:latin typeface="+mn-lt"/>
                <a:ea typeface="宋体" pitchFamily="2" charset="-122"/>
                <a:sym typeface="Symbol" pitchFamily="18" charset="2"/>
              </a:rPr>
              <a:t></a:t>
            </a:r>
            <a:r>
              <a:rPr lang="en-US" altLang="zh-CN" sz="2800" dirty="0">
                <a:latin typeface="+mn-lt"/>
                <a:ea typeface="宋体" pitchFamily="2" charset="-122"/>
              </a:rPr>
              <a:t> Body’s outer surface </a:t>
            </a:r>
          </a:p>
          <a:p>
            <a:r>
              <a:rPr lang="en-US" altLang="zh-CN" sz="2800" dirty="0">
                <a:latin typeface="+mn-lt"/>
                <a:ea typeface="宋体" pitchFamily="2" charset="-122"/>
                <a:sym typeface="Symbol" pitchFamily="18" charset="2"/>
              </a:rPr>
              <a:t></a:t>
            </a:r>
            <a:r>
              <a:rPr lang="en-US" altLang="zh-CN" sz="2800" dirty="0">
                <a:latin typeface="+mn-lt"/>
                <a:ea typeface="宋体" pitchFamily="2" charset="-122"/>
              </a:rPr>
              <a:t> Inner surface of various tubes, ducts, and cavities</a:t>
            </a:r>
          </a:p>
          <a:p>
            <a:r>
              <a:rPr lang="en-US" altLang="zh-CN" sz="2800" dirty="0">
                <a:latin typeface="+mn-lt"/>
                <a:ea typeface="宋体" pitchFamily="2" charset="-122"/>
                <a:sym typeface="Symbol" pitchFamily="18" charset="2"/>
              </a:rPr>
              <a:t></a:t>
            </a:r>
            <a:r>
              <a:rPr lang="en-US" altLang="zh-CN" sz="2800" dirty="0">
                <a:latin typeface="+mn-lt"/>
                <a:ea typeface="宋体" pitchFamily="2" charset="-122"/>
              </a:rPr>
              <a:t> Outer surface of some </a:t>
            </a:r>
            <a:r>
              <a:rPr lang="en-US" altLang="zh-CN" sz="2800" dirty="0" smtClean="0">
                <a:latin typeface="+mn-lt"/>
                <a:ea typeface="宋体" pitchFamily="2" charset="-122"/>
              </a:rPr>
              <a:t>organs</a:t>
            </a:r>
            <a:endParaRPr lang="en-US" altLang="zh-CN" sz="2800" dirty="0">
              <a:latin typeface="+mn-lt"/>
              <a:ea typeface="宋体" pitchFamily="2" charset="-12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315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089" y="228600"/>
            <a:ext cx="7711470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n-lt"/>
                <a:ea typeface="宋体" pitchFamily="2" charset="-122"/>
              </a:rPr>
              <a:t>(2) </a:t>
            </a:r>
            <a:r>
              <a:rPr lang="en-US" altLang="zh-CN" sz="2400" b="1" dirty="0">
                <a:latin typeface="+mn-lt"/>
                <a:ea typeface="宋体" pitchFamily="2" charset="-122"/>
              </a:rPr>
              <a:t>Composition</a:t>
            </a:r>
          </a:p>
          <a:p>
            <a:r>
              <a:rPr lang="en-US" altLang="zh-CN" sz="2400" dirty="0">
                <a:latin typeface="+mn-lt"/>
                <a:ea typeface="宋体" pitchFamily="2" charset="-122"/>
              </a:rPr>
              <a:t>Epithelial cells </a:t>
            </a:r>
            <a:r>
              <a:rPr lang="zh-CN" altLang="en-US" sz="2400" dirty="0">
                <a:latin typeface="+mn-lt"/>
                <a:ea typeface="宋体" pitchFamily="2" charset="-122"/>
              </a:rPr>
              <a:t>上皮细胞 </a:t>
            </a:r>
            <a:r>
              <a:rPr lang="en-US" altLang="zh-CN" sz="2400" dirty="0">
                <a:latin typeface="+mn-lt"/>
                <a:ea typeface="宋体" pitchFamily="2" charset="-122"/>
              </a:rPr>
              <a:t>+ intercellular substances </a:t>
            </a:r>
            <a:r>
              <a:rPr lang="zh-CN" altLang="en-US" sz="2400" dirty="0" smtClean="0">
                <a:latin typeface="+mn-lt"/>
                <a:ea typeface="宋体" pitchFamily="2" charset="-122"/>
              </a:rPr>
              <a:t>细胞间质</a:t>
            </a:r>
            <a:endParaRPr lang="en-US" altLang="zh-CN" sz="2400" dirty="0" smtClean="0">
              <a:latin typeface="+mn-lt"/>
              <a:ea typeface="宋体" pitchFamily="2" charset="-122"/>
            </a:endParaRPr>
          </a:p>
          <a:p>
            <a:endParaRPr lang="en-US" altLang="zh-CN" sz="2400" dirty="0" smtClean="0">
              <a:latin typeface="+mn-lt"/>
              <a:ea typeface="宋体" pitchFamily="2" charset="-122"/>
            </a:endParaRPr>
          </a:p>
          <a:p>
            <a:r>
              <a:rPr lang="en-US" altLang="zh-CN" sz="2400" b="1" dirty="0" smtClean="0">
                <a:latin typeface="+mn-lt"/>
                <a:ea typeface="宋体" pitchFamily="2" charset="-122"/>
              </a:rPr>
              <a:t>(</a:t>
            </a:r>
            <a:r>
              <a:rPr lang="en-US" altLang="zh-CN" sz="2400" b="1" dirty="0">
                <a:latin typeface="+mn-lt"/>
                <a:ea typeface="宋体" pitchFamily="2" charset="-122"/>
              </a:rPr>
              <a:t>3) </a:t>
            </a:r>
            <a:r>
              <a:rPr lang="en-US" altLang="zh-CN" sz="2400" b="1" dirty="0" smtClean="0">
                <a:latin typeface="+mn-lt"/>
                <a:ea typeface="宋体" pitchFamily="2" charset="-122"/>
              </a:rPr>
              <a:t>Characteristics</a:t>
            </a:r>
            <a:endParaRPr lang="en-US" altLang="zh-CN" sz="2400" b="1" dirty="0">
              <a:latin typeface="+mn-lt"/>
              <a:ea typeface="宋体" pitchFamily="2" charset="-122"/>
            </a:endParaRPr>
          </a:p>
          <a:p>
            <a:r>
              <a:rPr lang="en-US" altLang="zh-CN" sz="2400" dirty="0">
                <a:latin typeface="+mn-lt"/>
                <a:ea typeface="宋体" pitchFamily="2" charset="-122"/>
              </a:rPr>
              <a:t>● close cells, little intervening material </a:t>
            </a:r>
          </a:p>
          <a:p>
            <a:r>
              <a:rPr lang="en-US" altLang="zh-CN" sz="2400" smtClean="0">
                <a:latin typeface="+mn-lt"/>
                <a:ea typeface="宋体" pitchFamily="2" charset="-122"/>
              </a:rPr>
              <a:t>● </a:t>
            </a:r>
            <a:r>
              <a:rPr lang="en-US" altLang="zh-CN" sz="2400" dirty="0">
                <a:latin typeface="+mn-lt"/>
                <a:ea typeface="宋体" pitchFamily="2" charset="-122"/>
              </a:rPr>
              <a:t>exchange with connective tissues through </a:t>
            </a:r>
            <a:r>
              <a:rPr lang="en-US" altLang="zh-CN" sz="2400" dirty="0" smtClean="0">
                <a:latin typeface="+mn-lt"/>
                <a:ea typeface="宋体" pitchFamily="2" charset="-122"/>
              </a:rPr>
              <a:t>penetration</a:t>
            </a:r>
            <a:r>
              <a:rPr lang="zh-CN" altLang="en-US" sz="2400" dirty="0" smtClean="0">
                <a:latin typeface="+mn-lt"/>
                <a:ea typeface="宋体" pitchFamily="2" charset="-122"/>
              </a:rPr>
              <a:t>渗透</a:t>
            </a:r>
            <a:r>
              <a:rPr lang="en-US" altLang="zh-CN" sz="2400" dirty="0" smtClean="0">
                <a:latin typeface="+mn-lt"/>
                <a:ea typeface="宋体" pitchFamily="2" charset="-122"/>
              </a:rPr>
              <a:t>  </a:t>
            </a:r>
            <a:endParaRPr lang="en-US" altLang="zh-CN" sz="2400" dirty="0">
              <a:latin typeface="+mn-lt"/>
              <a:ea typeface="宋体" pitchFamily="2" charset="-122"/>
            </a:endParaRPr>
          </a:p>
          <a:p>
            <a:r>
              <a:rPr lang="en-US" altLang="zh-CN" sz="2400" dirty="0">
                <a:latin typeface="+mn-lt"/>
                <a:ea typeface="宋体" pitchFamily="2" charset="-122"/>
              </a:rPr>
              <a:t>● cells have polarity, free surface and basal surface</a:t>
            </a:r>
          </a:p>
          <a:p>
            <a:r>
              <a:rPr lang="en-US" altLang="zh-CN" sz="2400" dirty="0">
                <a:latin typeface="+mn-lt"/>
                <a:ea typeface="宋体" pitchFamily="2" charset="-122"/>
              </a:rPr>
              <a:t>● abundant nerve </a:t>
            </a:r>
            <a:r>
              <a:rPr lang="en-US" altLang="zh-CN" sz="2400" dirty="0" smtClean="0">
                <a:latin typeface="+mn-lt"/>
                <a:ea typeface="宋体" pitchFamily="2" charset="-122"/>
              </a:rPr>
              <a:t>endings</a:t>
            </a:r>
          </a:p>
          <a:p>
            <a:endParaRPr lang="en-US" altLang="zh-CN" sz="2400" dirty="0">
              <a:latin typeface="+mn-lt"/>
              <a:ea typeface="宋体" pitchFamily="2" charset="-122"/>
            </a:endParaRPr>
          </a:p>
          <a:p>
            <a:r>
              <a:rPr lang="en-US" altLang="zh-CN" sz="2400" b="1" dirty="0">
                <a:latin typeface="+mn-lt"/>
                <a:ea typeface="宋体" pitchFamily="2" charset="-122"/>
              </a:rPr>
              <a:t>(4) Functions </a:t>
            </a:r>
          </a:p>
          <a:p>
            <a:r>
              <a:rPr lang="en-US" altLang="zh-CN" sz="2400" dirty="0">
                <a:latin typeface="+mn-lt"/>
                <a:ea typeface="宋体" pitchFamily="2" charset="-122"/>
              </a:rPr>
              <a:t>● Protection  </a:t>
            </a:r>
          </a:p>
          <a:p>
            <a:r>
              <a:rPr lang="en-US" altLang="zh-CN" sz="2400" dirty="0">
                <a:latin typeface="+mn-lt"/>
                <a:ea typeface="宋体" pitchFamily="2" charset="-122"/>
              </a:rPr>
              <a:t>● Secretion</a:t>
            </a:r>
          </a:p>
          <a:p>
            <a:r>
              <a:rPr lang="en-US" altLang="zh-CN" sz="2400" dirty="0">
                <a:latin typeface="+mn-lt"/>
                <a:ea typeface="宋体" pitchFamily="2" charset="-122"/>
              </a:rPr>
              <a:t>● Absorption</a:t>
            </a:r>
          </a:p>
          <a:p>
            <a:r>
              <a:rPr lang="en-US" altLang="zh-CN" sz="2400" dirty="0">
                <a:latin typeface="+mn-lt"/>
                <a:ea typeface="宋体" pitchFamily="2" charset="-122"/>
              </a:rPr>
              <a:t>● Gas exchange</a:t>
            </a:r>
          </a:p>
          <a:p>
            <a:r>
              <a:rPr lang="en-US" altLang="zh-CN" sz="2400" dirty="0">
                <a:latin typeface="+mn-lt"/>
                <a:ea typeface="宋体" pitchFamily="2" charset="-122"/>
              </a:rPr>
              <a:t>● Excretion</a:t>
            </a:r>
          </a:p>
          <a:p>
            <a:r>
              <a:rPr lang="en-US" altLang="zh-CN" sz="2400" dirty="0">
                <a:latin typeface="+mn-lt"/>
                <a:ea typeface="宋体" pitchFamily="2" charset="-122"/>
              </a:rPr>
              <a:t>● </a:t>
            </a:r>
            <a:r>
              <a:rPr lang="en-US" altLang="zh-CN" sz="2400" dirty="0" smtClean="0">
                <a:latin typeface="+mn-lt"/>
                <a:ea typeface="宋体" pitchFamily="2" charset="-122"/>
              </a:rPr>
              <a:t>Sensation</a:t>
            </a:r>
            <a:endParaRPr lang="en-US" altLang="zh-CN" sz="2400" dirty="0"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82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2"/>
          <p:cNvSpPr txBox="1">
            <a:spLocks noChangeArrowheads="1"/>
          </p:cNvSpPr>
          <p:nvPr/>
        </p:nvSpPr>
        <p:spPr bwMode="auto">
          <a:xfrm>
            <a:off x="2590800" y="533400"/>
            <a:ext cx="39163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r>
              <a:rPr lang="en-US" altLang="zh-CN" sz="4000" b="1">
                <a:ea typeface="宋体" pitchFamily="2" charset="-122"/>
                <a:sym typeface="Symbol" pitchFamily="18" charset="2"/>
              </a:rPr>
              <a:t>2. Cleavage stage</a:t>
            </a:r>
            <a:endParaRPr lang="zh-CN" altLang="en-US" sz="4000" b="1">
              <a:ea typeface="宋体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1624013"/>
            <a:ext cx="7704138" cy="378618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r>
              <a:rPr lang="en-US" altLang="zh-CN" sz="2400" b="1">
                <a:ea typeface="宋体" pitchFamily="2" charset="-122"/>
              </a:rPr>
              <a:t>Cleavage patterns</a:t>
            </a:r>
          </a:p>
          <a:p>
            <a:endParaRPr lang="en-US" altLang="zh-CN" sz="2400">
              <a:ea typeface="宋体" pitchFamily="2" charset="-122"/>
            </a:endParaRPr>
          </a:p>
          <a:p>
            <a:r>
              <a:rPr lang="en-US" altLang="zh-CN" sz="2400">
                <a:ea typeface="宋体" pitchFamily="2" charset="-122"/>
              </a:rPr>
              <a:t>(1) Complete cleavage</a:t>
            </a:r>
            <a:r>
              <a:rPr lang="zh-CN" altLang="en-US" sz="2400">
                <a:ea typeface="宋体" pitchFamily="2" charset="-122"/>
              </a:rPr>
              <a:t>完全卵裂</a:t>
            </a:r>
            <a:r>
              <a:rPr lang="en-US" altLang="zh-CN" sz="2400">
                <a:ea typeface="宋体" pitchFamily="2" charset="-122"/>
              </a:rPr>
              <a:t>: </a:t>
            </a:r>
            <a:r>
              <a:rPr lang="en-US" altLang="zh-CN" sz="2400">
                <a:ea typeface="宋体" pitchFamily="2" charset="-122"/>
                <a:sym typeface="Symbol" pitchFamily="18" charset="2"/>
              </a:rPr>
              <a:t>egg cells split completely </a:t>
            </a:r>
          </a:p>
          <a:p>
            <a:r>
              <a:rPr lang="en-US" altLang="zh-CN" sz="2400">
                <a:ea typeface="宋体" pitchFamily="2" charset="-122"/>
                <a:sym typeface="Symbol" pitchFamily="18" charset="2"/>
              </a:rPr>
              <a:t> </a:t>
            </a:r>
            <a:r>
              <a:rPr lang="en-US" altLang="zh-CN" sz="2400">
                <a:ea typeface="宋体" pitchFamily="2" charset="-122"/>
              </a:rPr>
              <a:t>equal cleavage </a:t>
            </a:r>
            <a:r>
              <a:rPr lang="zh-CN" altLang="en-US" sz="2400">
                <a:ea typeface="宋体" pitchFamily="2" charset="-122"/>
              </a:rPr>
              <a:t>等裂</a:t>
            </a:r>
            <a:r>
              <a:rPr lang="en-US" altLang="zh-CN" sz="2400">
                <a:ea typeface="宋体" pitchFamily="2" charset="-122"/>
                <a:sym typeface="Symbol" pitchFamily="18" charset="2"/>
              </a:rPr>
              <a:t>: equal-sized daughter cells</a:t>
            </a:r>
          </a:p>
          <a:p>
            <a:r>
              <a:rPr lang="en-US" altLang="zh-CN" sz="2400">
                <a:ea typeface="宋体" pitchFamily="2" charset="-122"/>
                <a:sym typeface="Symbol" pitchFamily="18" charset="2"/>
              </a:rPr>
              <a:t> </a:t>
            </a:r>
            <a:r>
              <a:rPr lang="en-US" altLang="zh-CN" sz="2400">
                <a:ea typeface="宋体" pitchFamily="2" charset="-122"/>
              </a:rPr>
              <a:t>unequal cleavage </a:t>
            </a:r>
            <a:r>
              <a:rPr lang="zh-CN" altLang="en-US" sz="2400">
                <a:ea typeface="宋体" pitchFamily="2" charset="-122"/>
              </a:rPr>
              <a:t>不等裂</a:t>
            </a:r>
            <a:r>
              <a:rPr lang="en-US" altLang="zh-CN" sz="2400">
                <a:ea typeface="宋体" pitchFamily="2" charset="-122"/>
              </a:rPr>
              <a:t>:</a:t>
            </a:r>
            <a:r>
              <a:rPr lang="zh-CN" altLang="en-US" sz="2400">
                <a:ea typeface="宋体" pitchFamily="2" charset="-122"/>
              </a:rPr>
              <a:t> </a:t>
            </a:r>
            <a:r>
              <a:rPr lang="en-US" altLang="zh-CN" sz="2400">
                <a:ea typeface="宋体" pitchFamily="2" charset="-122"/>
              </a:rPr>
              <a:t>un</a:t>
            </a:r>
            <a:r>
              <a:rPr lang="en-US" altLang="zh-CN" sz="2400">
                <a:ea typeface="宋体" pitchFamily="2" charset="-122"/>
                <a:sym typeface="Symbol" pitchFamily="18" charset="2"/>
              </a:rPr>
              <a:t>equal-sized daughter cells</a:t>
            </a:r>
            <a:endParaRPr lang="en-US" altLang="zh-CN" sz="2400">
              <a:ea typeface="宋体" pitchFamily="2" charset="-122"/>
            </a:endParaRPr>
          </a:p>
          <a:p>
            <a:endParaRPr lang="en-US" altLang="zh-CN" sz="2400">
              <a:ea typeface="宋体" pitchFamily="2" charset="-122"/>
            </a:endParaRPr>
          </a:p>
          <a:p>
            <a:r>
              <a:rPr lang="en-US" altLang="zh-CN" sz="2400">
                <a:ea typeface="宋体" pitchFamily="2" charset="-122"/>
              </a:rPr>
              <a:t>(2) Partial cleavage</a:t>
            </a:r>
            <a:r>
              <a:rPr lang="zh-CN" altLang="en-US" sz="2400">
                <a:ea typeface="宋体" pitchFamily="2" charset="-122"/>
              </a:rPr>
              <a:t>不完全卵裂</a:t>
            </a:r>
            <a:r>
              <a:rPr lang="en-US" altLang="zh-CN" sz="2400">
                <a:ea typeface="宋体" pitchFamily="2" charset="-122"/>
              </a:rPr>
              <a:t>: </a:t>
            </a:r>
            <a:r>
              <a:rPr lang="en-US" altLang="zh-CN" sz="2400">
                <a:ea typeface="宋体" pitchFamily="2" charset="-122"/>
                <a:sym typeface="Symbol" pitchFamily="18" charset="2"/>
              </a:rPr>
              <a:t>pass partly through cells</a:t>
            </a:r>
          </a:p>
          <a:p>
            <a:r>
              <a:rPr lang="en-US" altLang="zh-CN" sz="2400">
                <a:ea typeface="宋体" pitchFamily="2" charset="-122"/>
                <a:sym typeface="Symbol" pitchFamily="18" charset="2"/>
              </a:rPr>
              <a:t> </a:t>
            </a:r>
            <a:r>
              <a:rPr lang="en-US" altLang="zh-CN" sz="2400">
                <a:ea typeface="宋体" pitchFamily="2" charset="-122"/>
              </a:rPr>
              <a:t>discal cleavage </a:t>
            </a:r>
            <a:r>
              <a:rPr lang="zh-CN" altLang="en-US" sz="2400">
                <a:ea typeface="宋体" pitchFamily="2" charset="-122"/>
              </a:rPr>
              <a:t>盘裂</a:t>
            </a:r>
            <a:r>
              <a:rPr lang="en-US" altLang="zh-CN" sz="2400">
                <a:ea typeface="宋体" pitchFamily="2" charset="-122"/>
              </a:rPr>
              <a:t>: </a:t>
            </a:r>
            <a:r>
              <a:rPr lang="en-US" altLang="zh-CN" sz="2400">
                <a:ea typeface="宋体" pitchFamily="2" charset="-122"/>
                <a:sym typeface="Symbol" pitchFamily="18" charset="2"/>
              </a:rPr>
              <a:t>only on one side of the fertilized egg</a:t>
            </a:r>
            <a:endParaRPr lang="en-US" altLang="zh-CN" sz="2400">
              <a:ea typeface="宋体" pitchFamily="2" charset="-122"/>
            </a:endParaRPr>
          </a:p>
          <a:p>
            <a:r>
              <a:rPr lang="en-US" altLang="zh-CN" sz="2400">
                <a:ea typeface="宋体" pitchFamily="2" charset="-122"/>
                <a:sym typeface="Symbol" pitchFamily="18" charset="2"/>
              </a:rPr>
              <a:t> peripheral cleavage </a:t>
            </a:r>
            <a:r>
              <a:rPr lang="zh-CN" altLang="en-US" sz="2400">
                <a:ea typeface="宋体" pitchFamily="2" charset="-122"/>
              </a:rPr>
              <a:t>表裂</a:t>
            </a:r>
            <a:r>
              <a:rPr lang="en-US" altLang="zh-CN" sz="2400">
                <a:ea typeface="宋体" pitchFamily="2" charset="-122"/>
              </a:rPr>
              <a:t>: </a:t>
            </a:r>
            <a:r>
              <a:rPr lang="en-US" altLang="zh-CN" sz="2400">
                <a:ea typeface="宋体" pitchFamily="2" charset="-122"/>
                <a:sym typeface="Symbol" pitchFamily="18" charset="2"/>
              </a:rPr>
              <a:t>only on surface of the fertilized egg</a:t>
            </a:r>
            <a:endParaRPr lang="en-US" altLang="zh-CN" sz="2400">
              <a:ea typeface="宋体" pitchFamily="2" charset="-122"/>
            </a:endParaRPr>
          </a:p>
          <a:p>
            <a:endParaRPr lang="zh-CN" altLang="en-US" sz="240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838200"/>
            <a:ext cx="862473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latin typeface="+mn-lt"/>
              </a:rPr>
              <a:t>(5) </a:t>
            </a:r>
            <a:r>
              <a:rPr lang="en-US" altLang="zh-CN" sz="4000" b="1" dirty="0" smtClean="0">
                <a:latin typeface="+mn-lt"/>
              </a:rPr>
              <a:t>Classification </a:t>
            </a:r>
            <a:r>
              <a:rPr lang="en-US" altLang="zh-CN" sz="3600" dirty="0" smtClean="0">
                <a:latin typeface="+mn-lt"/>
              </a:rPr>
              <a:t>(Classified </a:t>
            </a:r>
            <a:r>
              <a:rPr lang="en-US" altLang="zh-CN" sz="3600" dirty="0">
                <a:latin typeface="+mn-lt"/>
              </a:rPr>
              <a:t>by </a:t>
            </a:r>
            <a:r>
              <a:rPr lang="en-US" altLang="zh-CN" sz="3600" dirty="0" smtClean="0">
                <a:latin typeface="+mn-lt"/>
              </a:rPr>
              <a:t>function)</a:t>
            </a:r>
            <a:endParaRPr lang="en-US" altLang="zh-CN" sz="3600" dirty="0">
              <a:latin typeface="+mn-lt"/>
            </a:endParaRPr>
          </a:p>
          <a:p>
            <a:endParaRPr lang="en-US" altLang="zh-CN" sz="3600" dirty="0">
              <a:latin typeface="+mn-lt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altLang="zh-CN" sz="3600" dirty="0" smtClean="0">
                <a:latin typeface="+mn-lt"/>
              </a:rPr>
              <a:t>Covering </a:t>
            </a:r>
            <a:r>
              <a:rPr lang="en-US" altLang="zh-CN" sz="3600" dirty="0">
                <a:latin typeface="+mn-lt"/>
              </a:rPr>
              <a:t>epithelium </a:t>
            </a:r>
            <a:r>
              <a:rPr lang="zh-CN" altLang="en-US" sz="3600" dirty="0">
                <a:latin typeface="+mn-lt"/>
              </a:rPr>
              <a:t>被覆上皮</a:t>
            </a:r>
          </a:p>
          <a:p>
            <a:r>
              <a:rPr lang="en-US" altLang="zh-CN" sz="3600" dirty="0" smtClean="0">
                <a:latin typeface="+mn-lt"/>
              </a:rPr>
              <a:t>- distributed </a:t>
            </a:r>
            <a:r>
              <a:rPr lang="en-US" altLang="zh-CN" sz="3600" dirty="0">
                <a:latin typeface="+mn-lt"/>
              </a:rPr>
              <a:t>on the surfaces of organs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altLang="zh-CN" sz="3600" dirty="0">
              <a:latin typeface="+mn-lt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altLang="zh-CN" sz="3600" dirty="0" smtClean="0">
                <a:latin typeface="+mn-lt"/>
              </a:rPr>
              <a:t>Glandular </a:t>
            </a:r>
            <a:r>
              <a:rPr lang="en-US" altLang="zh-CN" sz="3600" dirty="0">
                <a:latin typeface="+mn-lt"/>
              </a:rPr>
              <a:t>epithelium </a:t>
            </a:r>
            <a:r>
              <a:rPr lang="zh-CN" altLang="en-US" sz="3600" dirty="0">
                <a:latin typeface="+mn-lt"/>
              </a:rPr>
              <a:t>腺上皮</a:t>
            </a:r>
          </a:p>
          <a:p>
            <a:r>
              <a:rPr lang="en-US" altLang="zh-CN" sz="3600" dirty="0" smtClean="0">
                <a:latin typeface="+mn-lt"/>
              </a:rPr>
              <a:t>- consisting </a:t>
            </a:r>
            <a:r>
              <a:rPr lang="en-US" altLang="zh-CN" sz="3600" dirty="0">
                <a:latin typeface="+mn-lt"/>
              </a:rPr>
              <a:t>of single or multiple secretory cells</a:t>
            </a:r>
          </a:p>
          <a:p>
            <a:endParaRPr lang="en-US" altLang="zh-CN" sz="3600" dirty="0">
              <a:latin typeface="+mn-lt"/>
            </a:endParaRPr>
          </a:p>
          <a:p>
            <a:endParaRPr lang="zh-CN" alt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931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ChangeArrowheads="1"/>
          </p:cNvSpPr>
          <p:nvPr/>
        </p:nvSpPr>
        <p:spPr bwMode="auto">
          <a:xfrm>
            <a:off x="228600" y="1828800"/>
            <a:ext cx="8879317" cy="3962400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l">
              <a:spcBef>
                <a:spcPct val="50000"/>
              </a:spcBef>
            </a:pPr>
            <a:r>
              <a:rPr lang="en-US" altLang="zh-CN" sz="2400" dirty="0" smtClean="0">
                <a:latin typeface="+mn-lt"/>
                <a:ea typeface="宋体" pitchFamily="2" charset="-122"/>
              </a:rPr>
              <a:t>Classified </a:t>
            </a:r>
            <a:r>
              <a:rPr lang="en-US" altLang="zh-CN" sz="2400" dirty="0">
                <a:latin typeface="+mn-lt"/>
                <a:ea typeface="宋体" pitchFamily="2" charset="-122"/>
              </a:rPr>
              <a:t>by the number of </a:t>
            </a:r>
            <a:r>
              <a:rPr lang="en-US" altLang="zh-CN" sz="2400" dirty="0" smtClean="0">
                <a:latin typeface="+mn-lt"/>
                <a:ea typeface="宋体" pitchFamily="2" charset="-122"/>
              </a:rPr>
              <a:t>epithelial </a:t>
            </a:r>
            <a:r>
              <a:rPr lang="en-US" altLang="zh-CN" sz="2400" dirty="0">
                <a:latin typeface="+mn-lt"/>
                <a:ea typeface="宋体" pitchFamily="2" charset="-122"/>
              </a:rPr>
              <a:t>cell layers and cell shape</a:t>
            </a:r>
          </a:p>
          <a:p>
            <a:pPr algn="l">
              <a:spcBef>
                <a:spcPct val="50000"/>
              </a:spcBef>
            </a:pPr>
            <a:r>
              <a:rPr lang="en-US" altLang="zh-CN" sz="2400" b="1" dirty="0">
                <a:latin typeface="+mn-lt"/>
                <a:ea typeface="宋体" pitchFamily="2" charset="-122"/>
              </a:rPr>
              <a:t>Single layer</a:t>
            </a:r>
          </a:p>
          <a:p>
            <a:pPr algn="l">
              <a:buFont typeface="Symbol" pitchFamily="18" charset="2"/>
              <a:buNone/>
            </a:pPr>
            <a:r>
              <a:rPr lang="en-US" altLang="zh-CN" sz="2400" dirty="0">
                <a:latin typeface="+mn-lt"/>
                <a:sym typeface="Symbol" pitchFamily="18" charset="2"/>
              </a:rPr>
              <a:t> </a:t>
            </a:r>
            <a:r>
              <a:rPr lang="en-US" altLang="zh-CN" sz="2400" dirty="0">
                <a:latin typeface="+mn-lt"/>
              </a:rPr>
              <a:t>Squamous epithelium </a:t>
            </a:r>
            <a:r>
              <a:rPr lang="zh-CN" altLang="en-US" sz="2400" dirty="0">
                <a:latin typeface="+mn-lt"/>
              </a:rPr>
              <a:t>扁平上皮</a:t>
            </a:r>
          </a:p>
          <a:p>
            <a:pPr algn="l"/>
            <a:r>
              <a:rPr lang="zh-CN" altLang="en-US" sz="2400" dirty="0">
                <a:latin typeface="+mn-lt"/>
                <a:sym typeface="Symbol" pitchFamily="18" charset="2"/>
              </a:rPr>
              <a:t>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Cuboidal epithelium </a:t>
            </a:r>
            <a:r>
              <a:rPr lang="zh-CN" altLang="en-US" sz="2400" dirty="0">
                <a:latin typeface="+mn-lt"/>
              </a:rPr>
              <a:t>立方上皮</a:t>
            </a:r>
            <a:r>
              <a:rPr lang="zh-CN" altLang="en-US" sz="2400" b="0" dirty="0">
                <a:latin typeface="+mn-lt"/>
              </a:rPr>
              <a:t> </a:t>
            </a:r>
            <a:endParaRPr lang="zh-CN" altLang="en-US" sz="2400" dirty="0">
              <a:latin typeface="+mn-lt"/>
            </a:endParaRPr>
          </a:p>
          <a:p>
            <a:pPr algn="l"/>
            <a:r>
              <a:rPr lang="zh-CN" altLang="en-US" sz="2400" dirty="0">
                <a:latin typeface="+mn-lt"/>
                <a:sym typeface="Symbol" pitchFamily="18" charset="2"/>
              </a:rPr>
              <a:t>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Columnar epithelium </a:t>
            </a:r>
            <a:r>
              <a:rPr lang="zh-CN" altLang="en-US" sz="2400" dirty="0">
                <a:latin typeface="+mn-lt"/>
              </a:rPr>
              <a:t>柱状上皮</a:t>
            </a:r>
          </a:p>
          <a:p>
            <a:pPr algn="l"/>
            <a:r>
              <a:rPr lang="zh-CN" altLang="en-US" sz="2400" dirty="0">
                <a:latin typeface="+mn-lt"/>
                <a:sym typeface="Symbol" pitchFamily="18" charset="2"/>
              </a:rPr>
              <a:t>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 err="1">
                <a:latin typeface="+mn-lt"/>
              </a:rPr>
              <a:t>Pseudostratified</a:t>
            </a:r>
            <a:r>
              <a:rPr lang="en-US" altLang="zh-CN" sz="2400" dirty="0">
                <a:latin typeface="+mn-lt"/>
              </a:rPr>
              <a:t> ciliated columnar epithelium </a:t>
            </a:r>
            <a:r>
              <a:rPr lang="zh-CN" altLang="en-US" sz="2400" dirty="0" smtClean="0">
                <a:latin typeface="+mn-lt"/>
              </a:rPr>
              <a:t>假复层纤毛柱状上皮</a:t>
            </a:r>
            <a:endParaRPr lang="zh-CN" altLang="en-US" sz="2400" dirty="0">
              <a:latin typeface="+mn-lt"/>
            </a:endParaRPr>
          </a:p>
          <a:p>
            <a:pPr algn="l"/>
            <a:r>
              <a:rPr lang="zh-CN" altLang="en-US" sz="2400" dirty="0">
                <a:latin typeface="+mn-lt"/>
              </a:rPr>
              <a:t> </a:t>
            </a:r>
            <a:r>
              <a:rPr lang="zh-CN" altLang="en-US" sz="2400" b="0" dirty="0">
                <a:latin typeface="+mn-lt"/>
              </a:rPr>
              <a:t> </a:t>
            </a:r>
            <a:endParaRPr lang="zh-CN" altLang="en-US" sz="2400" dirty="0">
              <a:latin typeface="+mn-lt"/>
            </a:endParaRPr>
          </a:p>
          <a:p>
            <a:pPr algn="l"/>
            <a:r>
              <a:rPr lang="en-US" altLang="zh-CN" sz="2400" b="1" dirty="0">
                <a:latin typeface="+mn-lt"/>
              </a:rPr>
              <a:t>Multiple layers</a:t>
            </a:r>
          </a:p>
          <a:p>
            <a:pPr algn="l"/>
            <a:r>
              <a:rPr lang="en-US" altLang="zh-CN" sz="2400" dirty="0">
                <a:latin typeface="+mn-lt"/>
                <a:sym typeface="Symbol" pitchFamily="18" charset="2"/>
              </a:rPr>
              <a:t></a:t>
            </a:r>
            <a:r>
              <a:rPr lang="en-US" altLang="zh-CN" sz="2400" dirty="0">
                <a:latin typeface="+mn-lt"/>
              </a:rPr>
              <a:t> Squamous epithelium </a:t>
            </a:r>
            <a:r>
              <a:rPr lang="zh-CN" altLang="en-US" sz="2400" dirty="0">
                <a:latin typeface="+mn-lt"/>
              </a:rPr>
              <a:t>扁平上皮</a:t>
            </a:r>
            <a:r>
              <a:rPr lang="zh-CN" altLang="en-US" sz="2400" b="0" dirty="0">
                <a:latin typeface="+mn-lt"/>
              </a:rPr>
              <a:t> </a:t>
            </a:r>
            <a:endParaRPr lang="zh-CN" altLang="en-US" sz="2400" dirty="0">
              <a:latin typeface="+mn-lt"/>
            </a:endParaRPr>
          </a:p>
          <a:p>
            <a:pPr algn="l"/>
            <a:r>
              <a:rPr lang="zh-CN" altLang="en-US" sz="2400" dirty="0">
                <a:latin typeface="+mn-lt"/>
                <a:sym typeface="Symbol" pitchFamily="18" charset="2"/>
              </a:rPr>
              <a:t></a:t>
            </a:r>
            <a:r>
              <a:rPr lang="zh-CN" altLang="en-US" sz="2400" dirty="0">
                <a:latin typeface="+mn-lt"/>
              </a:rPr>
              <a:t> </a:t>
            </a:r>
            <a:r>
              <a:rPr lang="en-US" altLang="zh-CN" sz="2400" dirty="0">
                <a:latin typeface="+mn-lt"/>
              </a:rPr>
              <a:t>Transitional epithelium </a:t>
            </a:r>
            <a:r>
              <a:rPr lang="zh-CN" altLang="en-US" sz="2400" dirty="0">
                <a:latin typeface="+mn-lt"/>
              </a:rPr>
              <a:t>变移上皮</a:t>
            </a:r>
            <a:endParaRPr lang="zh-CN" altLang="en-US" sz="2400" dirty="0">
              <a:latin typeface="+mn-lt"/>
              <a:ea typeface="宋体" pitchFamily="2" charset="-122"/>
              <a:sym typeface="Symbol" pitchFamily="18" charset="2"/>
            </a:endParaRPr>
          </a:p>
          <a:p>
            <a:pPr algn="l"/>
            <a:endParaRPr lang="en-US" altLang="zh-CN" sz="2400" dirty="0">
              <a:solidFill>
                <a:srgbClr val="FFFF99"/>
              </a:solidFill>
              <a:latin typeface="Arial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0600" y="511314"/>
            <a:ext cx="6930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ea typeface="宋体" pitchFamily="2" charset="-122"/>
              </a:rPr>
              <a:t>Covering  epithelium </a:t>
            </a:r>
            <a:r>
              <a:rPr lang="zh-CN" altLang="en-US" sz="4000" b="1" dirty="0" smtClean="0">
                <a:ea typeface="宋体" pitchFamily="2" charset="-122"/>
              </a:rPr>
              <a:t>被覆上皮</a:t>
            </a:r>
            <a:endParaRPr lang="zh-CN" altLang="en-US" sz="4000" b="1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068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681" name="Picture 9" descr="2-1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24" y="1010715"/>
            <a:ext cx="3455987" cy="295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191869"/>
            <a:ext cx="9177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err="1" smtClean="0">
                <a:latin typeface="+mn-lt"/>
              </a:rPr>
              <a:t>i</a:t>
            </a:r>
            <a:r>
              <a:rPr lang="en-US" altLang="zh-CN" sz="3600" b="1" dirty="0" smtClean="0">
                <a:latin typeface="+mn-lt"/>
              </a:rPr>
              <a:t>) Simple </a:t>
            </a:r>
            <a:r>
              <a:rPr lang="en-US" altLang="zh-CN" sz="3600" b="1" dirty="0">
                <a:latin typeface="+mn-lt"/>
              </a:rPr>
              <a:t>squamous epithelium </a:t>
            </a:r>
            <a:r>
              <a:rPr lang="zh-CN" altLang="en-US" sz="3600" b="1" dirty="0" smtClean="0">
                <a:latin typeface="+mn-lt"/>
              </a:rPr>
              <a:t>单层扁平上皮</a:t>
            </a:r>
            <a:endParaRPr lang="zh-CN" altLang="en-US" sz="3600" b="1" dirty="0">
              <a:latin typeface="+mn-lt"/>
              <a:ea typeface="宋体" pitchFamily="2" charset="-122"/>
            </a:endParaRPr>
          </a:p>
        </p:txBody>
      </p:sp>
      <p:pic>
        <p:nvPicPr>
          <p:cNvPr id="6" name="Picture 5" descr="mil28207_02_25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4" b="4756"/>
          <a:stretch/>
        </p:blipFill>
        <p:spPr bwMode="auto">
          <a:xfrm>
            <a:off x="4054888" y="990601"/>
            <a:ext cx="4327112" cy="2971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4244876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Composition: </a:t>
            </a:r>
            <a:r>
              <a:rPr lang="en-US" altLang="zh-CN" sz="2400" dirty="0" smtClean="0"/>
              <a:t>A single layer of tightly packed, flattened </a:t>
            </a:r>
          </a:p>
          <a:p>
            <a:r>
              <a:rPr lang="en-US" altLang="zh-CN" sz="2400" dirty="0" smtClean="0"/>
              <a:t>cells with a disk-shaped central nucleus;</a:t>
            </a:r>
          </a:p>
          <a:p>
            <a:r>
              <a:rPr lang="en-US" altLang="zh-CN" sz="2400" b="1" dirty="0" smtClean="0"/>
              <a:t>Location: </a:t>
            </a:r>
            <a:r>
              <a:rPr lang="en-US" altLang="zh-CN" sz="2400" dirty="0" smtClean="0"/>
              <a:t>Air sacs of the lungs, kidney glomeruli(</a:t>
            </a:r>
            <a:r>
              <a:rPr lang="zh-CN" altLang="en-US" sz="2400" dirty="0" smtClean="0"/>
              <a:t>肾小球</a:t>
            </a:r>
            <a:r>
              <a:rPr lang="en-US" altLang="zh-CN" sz="2400" dirty="0" smtClean="0"/>
              <a:t>), lining of heart(</a:t>
            </a:r>
            <a:r>
              <a:rPr lang="zh-CN" altLang="en-US" sz="2400" dirty="0" smtClean="0"/>
              <a:t>心脏内膜</a:t>
            </a:r>
            <a:r>
              <a:rPr lang="en-US" altLang="zh-CN" sz="2400" dirty="0" smtClean="0"/>
              <a:t>), blood vessels, and lymphatic vessels;</a:t>
            </a:r>
          </a:p>
          <a:p>
            <a:r>
              <a:rPr lang="en-US" altLang="zh-CN" sz="2400" b="1" dirty="0" smtClean="0"/>
              <a:t>Function: </a:t>
            </a:r>
            <a:r>
              <a:rPr lang="en-US" altLang="zh-CN" sz="2400" dirty="0" smtClean="0"/>
              <a:t>Allows passage of materials by diffusion and filtration</a:t>
            </a:r>
            <a:r>
              <a:rPr lang="zh-CN" altLang="en-US" sz="2400" dirty="0" smtClean="0"/>
              <a:t>传播和过滤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5484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ChangeArrowheads="1"/>
          </p:cNvSpPr>
          <p:nvPr/>
        </p:nvSpPr>
        <p:spPr bwMode="auto">
          <a:xfrm>
            <a:off x="0" y="57150"/>
            <a:ext cx="9144000" cy="680085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algn="l"/>
            <a:endParaRPr lang="zh-CN" altLang="zh-CN" sz="3600">
              <a:solidFill>
                <a:srgbClr val="FFFF99"/>
              </a:solidFill>
              <a:latin typeface="Arial" charset="0"/>
              <a:ea typeface="宋体" pitchFamily="2" charset="-122"/>
              <a:sym typeface="Symbol" pitchFamily="18" charset="2"/>
            </a:endParaRPr>
          </a:p>
        </p:txBody>
      </p:sp>
      <p:grpSp>
        <p:nvGrpSpPr>
          <p:cNvPr id="648206" name="Group 14"/>
          <p:cNvGrpSpPr>
            <a:grpSpLocks/>
          </p:cNvGrpSpPr>
          <p:nvPr/>
        </p:nvGrpSpPr>
        <p:grpSpPr bwMode="auto">
          <a:xfrm>
            <a:off x="4410075" y="3149600"/>
            <a:ext cx="4733925" cy="3708400"/>
            <a:chOff x="-13" y="-27"/>
            <a:chExt cx="2982" cy="2336"/>
          </a:xfrm>
        </p:grpSpPr>
        <p:sp>
          <p:nvSpPr>
            <p:cNvPr id="648196" name="Text Box 4"/>
            <p:cNvSpPr txBox="1">
              <a:spLocks noChangeArrowheads="1"/>
            </p:cNvSpPr>
            <p:nvPr/>
          </p:nvSpPr>
          <p:spPr bwMode="auto">
            <a:xfrm>
              <a:off x="153" y="2078"/>
              <a:ext cx="254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单层扁平上皮</a:t>
              </a:r>
              <a:r>
                <a:rPr lang="en-US" altLang="zh-CN" sz="1800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-</a:t>
              </a:r>
              <a:r>
                <a:rPr lang="zh-CN" altLang="en-US" sz="1800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肾小囊壁层</a:t>
              </a:r>
              <a:endPara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pic>
          <p:nvPicPr>
            <p:cNvPr id="648197" name="Picture 5" descr="shangpi-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" y="-27"/>
              <a:ext cx="2982" cy="2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48207" name="Group 15"/>
          <p:cNvGrpSpPr>
            <a:grpSpLocks/>
          </p:cNvGrpSpPr>
          <p:nvPr/>
        </p:nvGrpSpPr>
        <p:grpSpPr bwMode="auto">
          <a:xfrm>
            <a:off x="161925" y="1125538"/>
            <a:ext cx="4049713" cy="3160712"/>
            <a:chOff x="3061" y="210"/>
            <a:chExt cx="2551" cy="1991"/>
          </a:xfrm>
        </p:grpSpPr>
        <p:pic>
          <p:nvPicPr>
            <p:cNvPr id="648202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" y="210"/>
              <a:ext cx="2551" cy="1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8203" name="Text Box 11"/>
            <p:cNvSpPr txBox="1">
              <a:spLocks noChangeArrowheads="1"/>
            </p:cNvSpPr>
            <p:nvPr/>
          </p:nvSpPr>
          <p:spPr bwMode="auto">
            <a:xfrm>
              <a:off x="3125" y="1970"/>
              <a:ext cx="24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800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单层扁平上皮</a:t>
              </a:r>
              <a:r>
                <a:rPr lang="en-US" altLang="zh-CN" sz="1800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-</a:t>
              </a:r>
              <a:r>
                <a:rPr lang="zh-CN" altLang="en-US" sz="1800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血管内皮</a:t>
              </a:r>
              <a:endPara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pic>
        <p:nvPicPr>
          <p:cNvPr id="648208" name="Picture 16" descr="02-002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38" y="620713"/>
            <a:ext cx="3600450" cy="22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40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7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966093"/>
            <a:ext cx="3490913" cy="169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1718" name="Group 22"/>
          <p:cNvGrpSpPr>
            <a:grpSpLocks/>
          </p:cNvGrpSpPr>
          <p:nvPr/>
        </p:nvGrpSpPr>
        <p:grpSpPr bwMode="auto">
          <a:xfrm>
            <a:off x="4997067" y="2859087"/>
            <a:ext cx="3657600" cy="2932113"/>
            <a:chOff x="3515" y="2160"/>
            <a:chExt cx="2304" cy="1847"/>
          </a:xfrm>
        </p:grpSpPr>
        <p:grpSp>
          <p:nvGrpSpPr>
            <p:cNvPr id="541713" name="Group 17"/>
            <p:cNvGrpSpPr>
              <a:grpSpLocks/>
            </p:cNvGrpSpPr>
            <p:nvPr/>
          </p:nvGrpSpPr>
          <p:grpSpPr bwMode="auto">
            <a:xfrm>
              <a:off x="3515" y="2160"/>
              <a:ext cx="2304" cy="1508"/>
              <a:chOff x="1800" y="1531"/>
              <a:chExt cx="8325" cy="5145"/>
            </a:xfrm>
          </p:grpSpPr>
          <p:pic>
            <p:nvPicPr>
              <p:cNvPr id="541714" name="Picture 18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0" y="1531"/>
                <a:ext cx="8325" cy="5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1715" name="Line 19"/>
              <p:cNvSpPr>
                <a:spLocks noChangeShapeType="1"/>
              </p:cNvSpPr>
              <p:nvPr/>
            </p:nvSpPr>
            <p:spPr bwMode="auto">
              <a:xfrm>
                <a:off x="3630" y="4656"/>
                <a:ext cx="900" cy="13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41716" name="Line 20"/>
              <p:cNvSpPr>
                <a:spLocks noChangeShapeType="1"/>
              </p:cNvSpPr>
              <p:nvPr/>
            </p:nvSpPr>
            <p:spPr bwMode="auto">
              <a:xfrm>
                <a:off x="6840" y="4248"/>
                <a:ext cx="900" cy="13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41717" name="Text Box 21"/>
            <p:cNvSpPr txBox="1">
              <a:spLocks noChangeArrowheads="1"/>
            </p:cNvSpPr>
            <p:nvPr/>
          </p:nvSpPr>
          <p:spPr bwMode="auto">
            <a:xfrm flipH="1">
              <a:off x="3584" y="3776"/>
              <a:ext cx="21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800" dirty="0">
                  <a:latin typeface="楷体_GB2312" pitchFamily="49" charset="-122"/>
                  <a:ea typeface="楷体_GB2312" pitchFamily="49" charset="-122"/>
                </a:rPr>
                <a:t>单层柱状上皮</a:t>
              </a:r>
              <a:r>
                <a:rPr lang="en-US" altLang="zh-CN" sz="1800" dirty="0">
                  <a:latin typeface="楷体_GB2312" pitchFamily="49" charset="-122"/>
                  <a:ea typeface="楷体_GB2312" pitchFamily="49" charset="-122"/>
                </a:rPr>
                <a:t>-</a:t>
              </a:r>
              <a:r>
                <a:rPr lang="zh-CN" altLang="en-US" sz="1800" dirty="0">
                  <a:latin typeface="楷体_GB2312" pitchFamily="49" charset="-122"/>
                  <a:ea typeface="楷体_GB2312" pitchFamily="49" charset="-122"/>
                </a:rPr>
                <a:t>肾小管和集合管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62000" y="238780"/>
            <a:ext cx="75440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 smtClean="0">
                <a:latin typeface="+mn-lt"/>
                <a:ea typeface="宋体" pitchFamily="2" charset="-122"/>
              </a:rPr>
              <a:t>ii) Simple </a:t>
            </a:r>
            <a:r>
              <a:rPr lang="en-US" altLang="zh-CN" sz="3000" b="1" dirty="0">
                <a:latin typeface="+mn-lt"/>
                <a:ea typeface="宋体" pitchFamily="2" charset="-122"/>
              </a:rPr>
              <a:t>cuboidal epithelium </a:t>
            </a:r>
            <a:r>
              <a:rPr lang="zh-CN" altLang="en-US" sz="3000" b="1" dirty="0" smtClean="0">
                <a:latin typeface="+mn-lt"/>
                <a:ea typeface="宋体" pitchFamily="2" charset="-122"/>
              </a:rPr>
              <a:t>单层立方上皮</a:t>
            </a:r>
            <a:endParaRPr lang="zh-CN" altLang="en-US" sz="3000" b="1" dirty="0">
              <a:latin typeface="+mn-lt"/>
              <a:ea typeface="宋体" pitchFamily="2" charset="-122"/>
            </a:endParaRPr>
          </a:p>
        </p:txBody>
      </p:sp>
      <p:pic>
        <p:nvPicPr>
          <p:cNvPr id="12" name="Picture 5" descr="mil28207_02_25b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" b="5158"/>
          <a:stretch/>
        </p:blipFill>
        <p:spPr bwMode="auto">
          <a:xfrm>
            <a:off x="220337" y="958467"/>
            <a:ext cx="4248150" cy="2622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4083784"/>
            <a:ext cx="51654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Composition</a:t>
            </a:r>
            <a:r>
              <a:rPr lang="en-US" altLang="zh-CN" sz="2000" dirty="0" smtClean="0"/>
              <a:t>: A single layer of tightly packed, </a:t>
            </a:r>
          </a:p>
          <a:p>
            <a:r>
              <a:rPr lang="en-US" altLang="zh-CN" sz="2000" dirty="0" smtClean="0"/>
              <a:t>cube-shaped cells; arrow indicates the cell layer.</a:t>
            </a:r>
          </a:p>
          <a:p>
            <a:r>
              <a:rPr lang="en-US" altLang="zh-CN" sz="2000" b="1" dirty="0" smtClean="0"/>
              <a:t>Location: </a:t>
            </a:r>
            <a:r>
              <a:rPr lang="en-US" altLang="zh-CN" sz="2000" dirty="0" smtClean="0"/>
              <a:t>Kidney tubules, ducts and small glands,</a:t>
            </a:r>
          </a:p>
          <a:p>
            <a:r>
              <a:rPr lang="en-US" altLang="zh-CN" sz="2000" dirty="0" smtClean="0"/>
              <a:t>and surface of ovary.</a:t>
            </a:r>
          </a:p>
          <a:p>
            <a:r>
              <a:rPr lang="en-US" altLang="zh-CN" sz="2000" b="1" dirty="0" smtClean="0"/>
              <a:t>Function: </a:t>
            </a:r>
            <a:r>
              <a:rPr lang="en-US" altLang="zh-CN" sz="2000" dirty="0" smtClean="0"/>
              <a:t>Secretion and absorption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5332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238780"/>
            <a:ext cx="77893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 smtClean="0">
                <a:latin typeface="+mn-lt"/>
                <a:ea typeface="宋体" pitchFamily="2" charset="-122"/>
              </a:rPr>
              <a:t>iii) Simple columnar </a:t>
            </a:r>
            <a:r>
              <a:rPr lang="en-US" altLang="zh-CN" sz="3000" b="1" dirty="0">
                <a:latin typeface="+mn-lt"/>
                <a:ea typeface="宋体" pitchFamily="2" charset="-122"/>
              </a:rPr>
              <a:t>epithelium </a:t>
            </a:r>
            <a:r>
              <a:rPr lang="zh-CN" altLang="en-US" sz="3000" b="1" dirty="0" smtClean="0">
                <a:latin typeface="+mn-lt"/>
                <a:ea typeface="宋体" pitchFamily="2" charset="-122"/>
              </a:rPr>
              <a:t>单层柱状上皮</a:t>
            </a:r>
            <a:endParaRPr lang="zh-CN" altLang="en-US" sz="3000" b="1" dirty="0">
              <a:latin typeface="+mn-lt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3989" y="4696361"/>
            <a:ext cx="82652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Composition</a:t>
            </a:r>
            <a:r>
              <a:rPr lang="en-US" altLang="zh-CN" sz="2000" dirty="0" smtClean="0"/>
              <a:t>: A single layer of elongated cells; the arrow points to </a:t>
            </a:r>
            <a:r>
              <a:rPr lang="en-US" altLang="zh-CN" sz="2000" dirty="0" smtClean="0"/>
              <a:t>a </a:t>
            </a:r>
            <a:r>
              <a:rPr lang="en-US" altLang="zh-CN" sz="2000" dirty="0" smtClean="0"/>
              <a:t>specialized </a:t>
            </a:r>
            <a:endParaRPr lang="en-US" altLang="zh-CN" sz="2000" dirty="0" smtClean="0"/>
          </a:p>
          <a:p>
            <a:r>
              <a:rPr lang="en-US" altLang="zh-CN" sz="2000" dirty="0" smtClean="0"/>
              <a:t>goblet </a:t>
            </a:r>
            <a:r>
              <a:rPr lang="en-US" altLang="zh-CN" sz="2000" dirty="0" smtClean="0"/>
              <a:t>cell </a:t>
            </a:r>
            <a:r>
              <a:rPr lang="zh-CN" altLang="en-US" sz="2000" dirty="0" smtClean="0"/>
              <a:t>高脚杯细胞 </a:t>
            </a:r>
            <a:r>
              <a:rPr lang="en-US" altLang="zh-CN" sz="2000" dirty="0" smtClean="0"/>
              <a:t>that secrets mucus</a:t>
            </a:r>
            <a:r>
              <a:rPr lang="zh-CN" altLang="en-US" sz="2000" dirty="0" smtClean="0"/>
              <a:t>粘液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b="1" dirty="0" smtClean="0"/>
              <a:t>Location: </a:t>
            </a:r>
            <a:r>
              <a:rPr lang="en-US" altLang="zh-CN" sz="2000" dirty="0" smtClean="0"/>
              <a:t>Lines digestive tract, gallbladder, and excretory ducts of some glands.</a:t>
            </a:r>
            <a:endParaRPr lang="en-US" altLang="zh-CN" sz="2000" dirty="0" smtClean="0"/>
          </a:p>
          <a:p>
            <a:r>
              <a:rPr lang="en-US" altLang="zh-CN" sz="2000" b="1" dirty="0" smtClean="0"/>
              <a:t>Function: </a:t>
            </a:r>
            <a:r>
              <a:rPr lang="en-US" altLang="zh-CN" sz="2000" dirty="0" smtClean="0"/>
              <a:t>Absorption, enzyme secretion.</a:t>
            </a:r>
            <a:endParaRPr lang="zh-CN" altLang="en-US" sz="2000" dirty="0"/>
          </a:p>
        </p:txBody>
      </p:sp>
      <p:pic>
        <p:nvPicPr>
          <p:cNvPr id="13" name="Picture 5" descr="mil28207_02_25c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5" b="3949"/>
          <a:stretch/>
        </p:blipFill>
        <p:spPr bwMode="auto">
          <a:xfrm>
            <a:off x="1752600" y="990600"/>
            <a:ext cx="5486400" cy="3171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723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850" name="Group 10"/>
          <p:cNvGrpSpPr>
            <a:grpSpLocks/>
          </p:cNvGrpSpPr>
          <p:nvPr/>
        </p:nvGrpSpPr>
        <p:grpSpPr bwMode="auto">
          <a:xfrm>
            <a:off x="228077" y="914628"/>
            <a:ext cx="4414837" cy="3826815"/>
            <a:chOff x="-209" y="-480"/>
            <a:chExt cx="3734" cy="3014"/>
          </a:xfrm>
        </p:grpSpPr>
        <p:sp>
          <p:nvSpPr>
            <p:cNvPr id="547845" name="Text Box 5"/>
            <p:cNvSpPr txBox="1">
              <a:spLocks noChangeArrowheads="1"/>
            </p:cNvSpPr>
            <p:nvPr/>
          </p:nvSpPr>
          <p:spPr bwMode="auto">
            <a:xfrm>
              <a:off x="168" y="2221"/>
              <a:ext cx="3039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000" dirty="0">
                  <a:latin typeface="楷体_GB2312" pitchFamily="49" charset="-122"/>
                  <a:ea typeface="楷体_GB2312" pitchFamily="49" charset="-122"/>
                </a:rPr>
                <a:t>假复层纤毛柱状上皮模式图</a:t>
              </a:r>
            </a:p>
          </p:txBody>
        </p:sp>
        <p:pic>
          <p:nvPicPr>
            <p:cNvPr id="547846" name="Picture 6" descr="2－4彩色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9" y="-480"/>
              <a:ext cx="3734" cy="2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41226" y="315724"/>
            <a:ext cx="902657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300" b="1" dirty="0" smtClean="0">
                <a:latin typeface="+mn-lt"/>
                <a:ea typeface="宋体" pitchFamily="2" charset="-122"/>
              </a:rPr>
              <a:t>iv) </a:t>
            </a:r>
            <a:r>
              <a:rPr lang="en-US" altLang="zh-CN" sz="2300" b="1" dirty="0" err="1" smtClean="0">
                <a:latin typeface="+mn-lt"/>
                <a:ea typeface="宋体" pitchFamily="2" charset="-122"/>
              </a:rPr>
              <a:t>Pseudostratified</a:t>
            </a:r>
            <a:r>
              <a:rPr lang="en-US" altLang="zh-CN" sz="2300" b="1" dirty="0" smtClean="0">
                <a:latin typeface="+mn-lt"/>
                <a:ea typeface="宋体" pitchFamily="2" charset="-122"/>
              </a:rPr>
              <a:t> </a:t>
            </a:r>
            <a:r>
              <a:rPr lang="en-US" altLang="zh-CN" sz="2300" b="1" dirty="0">
                <a:latin typeface="+mn-lt"/>
                <a:ea typeface="宋体" pitchFamily="2" charset="-122"/>
              </a:rPr>
              <a:t>ciliated columnar epithelium </a:t>
            </a:r>
            <a:r>
              <a:rPr lang="zh-CN" altLang="en-US" sz="2300" b="1" dirty="0" smtClean="0">
                <a:latin typeface="+mn-lt"/>
                <a:ea typeface="宋体" pitchFamily="2" charset="-122"/>
              </a:rPr>
              <a:t>假复层纤毛柱状上皮</a:t>
            </a:r>
            <a:endParaRPr lang="zh-CN" altLang="en-US" sz="2300" b="1" dirty="0">
              <a:latin typeface="+mn-lt"/>
              <a:ea typeface="宋体" pitchFamily="2" charset="-122"/>
              <a:sym typeface="Symbol" pitchFamily="18" charset="2"/>
            </a:endParaRPr>
          </a:p>
        </p:txBody>
      </p:sp>
      <p:pic>
        <p:nvPicPr>
          <p:cNvPr id="10" name="Picture 5" descr="mil28207_02_25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27" b="2539"/>
          <a:stretch/>
        </p:blipFill>
        <p:spPr bwMode="auto">
          <a:xfrm>
            <a:off x="4740275" y="838200"/>
            <a:ext cx="4251325" cy="3401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57200" y="4924961"/>
            <a:ext cx="83613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Composition</a:t>
            </a:r>
            <a:r>
              <a:rPr lang="en-US" altLang="zh-CN" sz="2000" dirty="0" smtClean="0"/>
              <a:t>: A tuft of cilia tops each columnar cell, except for goblet cells.</a:t>
            </a:r>
          </a:p>
          <a:p>
            <a:r>
              <a:rPr lang="en-US" altLang="zh-CN" sz="2000" b="1" dirty="0" smtClean="0"/>
              <a:t>Location: </a:t>
            </a:r>
            <a:r>
              <a:rPr lang="en-US" altLang="zh-CN" sz="2000" dirty="0" smtClean="0"/>
              <a:t>Lines the bronchi</a:t>
            </a:r>
            <a:r>
              <a:rPr lang="zh-CN" altLang="en-US" sz="2000" dirty="0" smtClean="0"/>
              <a:t>支气管内膜</a:t>
            </a:r>
            <a:r>
              <a:rPr lang="en-US" altLang="zh-CN" sz="2000" dirty="0" smtClean="0"/>
              <a:t>, uterine tubes</a:t>
            </a:r>
            <a:r>
              <a:rPr lang="zh-CN" altLang="en-US" sz="2000" dirty="0" smtClean="0"/>
              <a:t>输卵管</a:t>
            </a:r>
            <a:r>
              <a:rPr lang="en-US" altLang="zh-CN" sz="2000" dirty="0" smtClean="0"/>
              <a:t>, and some regions</a:t>
            </a:r>
          </a:p>
          <a:p>
            <a:r>
              <a:rPr lang="en-US" altLang="zh-CN" sz="2000" dirty="0" smtClean="0"/>
              <a:t>of the uterus</a:t>
            </a:r>
            <a:r>
              <a:rPr lang="zh-CN" altLang="en-US" sz="2000" dirty="0" smtClean="0"/>
              <a:t>子宫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b="1" dirty="0" smtClean="0"/>
              <a:t>Function: </a:t>
            </a:r>
            <a:r>
              <a:rPr lang="en-US" altLang="zh-CN" sz="2000" dirty="0" smtClean="0"/>
              <a:t>Propels</a:t>
            </a:r>
            <a:r>
              <a:rPr lang="zh-CN" altLang="en-US" sz="2000" dirty="0" smtClean="0"/>
              <a:t>推进</a:t>
            </a:r>
            <a:r>
              <a:rPr lang="en-US" altLang="zh-CN" sz="2000" dirty="0" smtClean="0"/>
              <a:t> mucus or reproductive cells by </a:t>
            </a:r>
            <a:r>
              <a:rPr lang="en-US" altLang="zh-CN" sz="2000" dirty="0" err="1" smtClean="0"/>
              <a:t>ciliary</a:t>
            </a:r>
            <a:r>
              <a:rPr lang="en-US" altLang="zh-CN" sz="2000" dirty="0" smtClean="0"/>
              <a:t> action.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0266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238780"/>
            <a:ext cx="8117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>
                <a:latin typeface="+mn-lt"/>
                <a:ea typeface="宋体" pitchFamily="2" charset="-122"/>
              </a:rPr>
              <a:t>v</a:t>
            </a:r>
            <a:r>
              <a:rPr lang="en-US" altLang="zh-CN" sz="3000" b="1" dirty="0" smtClean="0">
                <a:latin typeface="+mn-lt"/>
                <a:ea typeface="宋体" pitchFamily="2" charset="-122"/>
              </a:rPr>
              <a:t>) Stratified squamous epithelium </a:t>
            </a:r>
            <a:r>
              <a:rPr lang="zh-CN" altLang="en-US" sz="3000" b="1" dirty="0" smtClean="0">
                <a:latin typeface="+mn-lt"/>
                <a:ea typeface="宋体" pitchFamily="2" charset="-122"/>
              </a:rPr>
              <a:t>复层扁平上皮</a:t>
            </a:r>
            <a:endParaRPr lang="zh-CN" altLang="en-US" sz="3000" b="1" dirty="0">
              <a:latin typeface="+mn-lt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4784229"/>
            <a:ext cx="833753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dirty="0" smtClean="0"/>
              <a:t>Composition</a:t>
            </a:r>
            <a:r>
              <a:rPr lang="en-US" altLang="zh-CN" sz="2600" dirty="0" smtClean="0"/>
              <a:t>: consists of many layers of cells.</a:t>
            </a:r>
          </a:p>
          <a:p>
            <a:r>
              <a:rPr lang="en-US" altLang="zh-CN" sz="2600" b="1" dirty="0" smtClean="0"/>
              <a:t>Location: </a:t>
            </a:r>
            <a:r>
              <a:rPr lang="en-US" altLang="zh-CN" sz="2600" dirty="0" smtClean="0"/>
              <a:t>Lines the esophagus</a:t>
            </a:r>
            <a:r>
              <a:rPr lang="zh-CN" altLang="en-US" sz="2600" dirty="0" smtClean="0"/>
              <a:t>食道</a:t>
            </a:r>
            <a:r>
              <a:rPr lang="en-US" altLang="zh-CN" sz="2600" dirty="0" smtClean="0"/>
              <a:t>, mouth, and vagina. </a:t>
            </a:r>
          </a:p>
          <a:p>
            <a:r>
              <a:rPr lang="en-US" altLang="zh-CN" sz="2600" dirty="0" smtClean="0"/>
              <a:t>Keratinized variety lines the surface of the skin.</a:t>
            </a:r>
          </a:p>
          <a:p>
            <a:r>
              <a:rPr lang="en-US" altLang="zh-CN" sz="2600" b="1" dirty="0" smtClean="0"/>
              <a:t>Function: </a:t>
            </a:r>
            <a:r>
              <a:rPr lang="en-US" altLang="zh-CN" sz="2600" dirty="0" smtClean="0"/>
              <a:t>Protects underlying tissues subject to abrasion</a:t>
            </a:r>
            <a:r>
              <a:rPr lang="zh-CN" altLang="en-US" sz="2600" dirty="0" smtClean="0"/>
              <a:t>磨损</a:t>
            </a:r>
            <a:r>
              <a:rPr lang="en-US" altLang="zh-CN" sz="2600" dirty="0" smtClean="0"/>
              <a:t>.</a:t>
            </a:r>
            <a:endParaRPr lang="zh-CN" altLang="en-US" sz="2600" dirty="0"/>
          </a:p>
        </p:txBody>
      </p:sp>
      <p:pic>
        <p:nvPicPr>
          <p:cNvPr id="5" name="Picture 5" descr="mil28207_02_25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0" b="3557"/>
          <a:stretch/>
        </p:blipFill>
        <p:spPr bwMode="auto">
          <a:xfrm>
            <a:off x="3738390" y="966730"/>
            <a:ext cx="50292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imag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66730"/>
            <a:ext cx="2627313" cy="333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44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ChangeArrowheads="1"/>
          </p:cNvSpPr>
          <p:nvPr/>
        </p:nvSpPr>
        <p:spPr bwMode="auto">
          <a:xfrm>
            <a:off x="0" y="57150"/>
            <a:ext cx="9144000" cy="6800850"/>
          </a:xfrm>
          <a:prstGeom prst="rect">
            <a:avLst/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/>
          <a:lstStyle/>
          <a:p>
            <a:pPr algn="l">
              <a:buFont typeface="Symbol" pitchFamily="18" charset="2"/>
              <a:buNone/>
            </a:pPr>
            <a:endParaRPr lang="zh-CN" altLang="zh-CN" sz="3600">
              <a:solidFill>
                <a:srgbClr val="FFFF99"/>
              </a:solidFill>
              <a:latin typeface="Arial" charset="0"/>
              <a:ea typeface="宋体" pitchFamily="2" charset="-122"/>
              <a:sym typeface="Symbol" pitchFamily="18" charset="2"/>
            </a:endParaRPr>
          </a:p>
        </p:txBody>
      </p:sp>
      <p:grpSp>
        <p:nvGrpSpPr>
          <p:cNvPr id="652291" name="Group 3"/>
          <p:cNvGrpSpPr>
            <a:grpSpLocks/>
          </p:cNvGrpSpPr>
          <p:nvPr/>
        </p:nvGrpSpPr>
        <p:grpSpPr bwMode="auto">
          <a:xfrm>
            <a:off x="1143000" y="914400"/>
            <a:ext cx="6889751" cy="5105300"/>
            <a:chOff x="158" y="46"/>
            <a:chExt cx="5475" cy="4258"/>
          </a:xfrm>
        </p:grpSpPr>
        <p:sp>
          <p:nvSpPr>
            <p:cNvPr id="652292" name="Text Box 4"/>
            <p:cNvSpPr txBox="1">
              <a:spLocks noChangeArrowheads="1"/>
            </p:cNvSpPr>
            <p:nvPr/>
          </p:nvSpPr>
          <p:spPr bwMode="auto">
            <a:xfrm>
              <a:off x="1592" y="3919"/>
              <a:ext cx="2520" cy="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楷体_GB2312" pitchFamily="49" charset="-122"/>
                  <a:ea typeface="楷体_GB2312" pitchFamily="49" charset="-122"/>
                </a:rPr>
                <a:t>复层扁平上皮模式图</a:t>
              </a:r>
            </a:p>
          </p:txBody>
        </p:sp>
        <p:pic>
          <p:nvPicPr>
            <p:cNvPr id="652293" name="Picture 5" descr="2-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" y="46"/>
              <a:ext cx="5475" cy="3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012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663714"/>
            <a:ext cx="80282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latin typeface="+mn-lt"/>
                <a:ea typeface="宋体" pitchFamily="2" charset="-122"/>
              </a:rPr>
              <a:t>vi</a:t>
            </a:r>
            <a:r>
              <a:rPr lang="en-US" altLang="zh-CN" sz="4000" b="1" dirty="0">
                <a:latin typeface="+mn-lt"/>
                <a:ea typeface="宋体" pitchFamily="2" charset="-122"/>
              </a:rPr>
              <a:t>) Transitional </a:t>
            </a:r>
            <a:r>
              <a:rPr lang="en-US" altLang="zh-CN" sz="4000" b="1" dirty="0" smtClean="0">
                <a:latin typeface="+mn-lt"/>
                <a:ea typeface="宋体" pitchFamily="2" charset="-122"/>
              </a:rPr>
              <a:t>epithelium</a:t>
            </a:r>
            <a:r>
              <a:rPr lang="zh-CN" altLang="en-US" sz="4000" b="1" dirty="0" smtClean="0">
                <a:latin typeface="+mn-lt"/>
                <a:ea typeface="宋体" pitchFamily="2" charset="-122"/>
              </a:rPr>
              <a:t>变移上皮</a:t>
            </a:r>
            <a:endParaRPr lang="zh-CN" altLang="en-US" sz="4000" b="1" dirty="0">
              <a:latin typeface="+mn-lt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2286000"/>
            <a:ext cx="8268610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dirty="0" smtClean="0"/>
              <a:t>Composition</a:t>
            </a:r>
            <a:r>
              <a:rPr lang="en-US" altLang="zh-CN" sz="2600" dirty="0" smtClean="0"/>
              <a:t>: consists of many layers of epithelium cells </a:t>
            </a:r>
          </a:p>
          <a:p>
            <a:r>
              <a:rPr lang="en-US" altLang="zh-CN" sz="2600" dirty="0" smtClean="0"/>
              <a:t>that can contract and expand.</a:t>
            </a:r>
          </a:p>
          <a:p>
            <a:r>
              <a:rPr lang="en-US" altLang="zh-CN" sz="2600" b="1" dirty="0" smtClean="0"/>
              <a:t>Location: </a:t>
            </a:r>
            <a:r>
              <a:rPr lang="en-US" altLang="zh-CN" sz="2600" dirty="0" smtClean="0"/>
              <a:t>renal pelvis</a:t>
            </a:r>
            <a:r>
              <a:rPr lang="zh-CN" altLang="en-US" sz="2600" dirty="0" smtClean="0"/>
              <a:t>肾盂</a:t>
            </a:r>
            <a:r>
              <a:rPr lang="en-US" altLang="zh-CN" sz="2600" dirty="0" smtClean="0"/>
              <a:t>, renal calices</a:t>
            </a:r>
            <a:r>
              <a:rPr lang="zh-CN" altLang="en-US" sz="2600" dirty="0" smtClean="0"/>
              <a:t>肾盏</a:t>
            </a:r>
            <a:r>
              <a:rPr lang="en-US" altLang="zh-CN" sz="2600" dirty="0" smtClean="0"/>
              <a:t>, ureter </a:t>
            </a:r>
            <a:r>
              <a:rPr lang="zh-CN" altLang="en-US" sz="2600" dirty="0" smtClean="0"/>
              <a:t>输尿管</a:t>
            </a:r>
            <a:r>
              <a:rPr lang="en-US" altLang="zh-CN" sz="2600" dirty="0" smtClean="0"/>
              <a:t>, </a:t>
            </a:r>
          </a:p>
          <a:p>
            <a:r>
              <a:rPr lang="en-US" altLang="zh-CN" sz="2600" dirty="0" smtClean="0"/>
              <a:t>urinary bladder</a:t>
            </a:r>
            <a:r>
              <a:rPr lang="zh-CN" altLang="en-US" sz="2600" dirty="0" smtClean="0"/>
              <a:t>膀胱</a:t>
            </a:r>
            <a:r>
              <a:rPr lang="en-US" altLang="zh-CN" sz="2600" dirty="0" smtClean="0"/>
              <a:t>.</a:t>
            </a:r>
            <a:endParaRPr lang="zh-CN" altLang="en-US" sz="2600" dirty="0"/>
          </a:p>
          <a:p>
            <a:r>
              <a:rPr lang="en-US" altLang="zh-CN" sz="2600" b="1" dirty="0" smtClean="0"/>
              <a:t>Function: </a:t>
            </a:r>
            <a:r>
              <a:rPr lang="en-US" altLang="zh-CN" sz="2600" dirty="0" smtClean="0"/>
              <a:t>accommodates </a:t>
            </a:r>
            <a:r>
              <a:rPr lang="en-US" altLang="zh-CN" sz="2600" dirty="0"/>
              <a:t>fluctuation of volume of the liquid </a:t>
            </a:r>
            <a:endParaRPr lang="en-US" altLang="zh-CN" sz="2600" dirty="0" smtClean="0"/>
          </a:p>
          <a:p>
            <a:r>
              <a:rPr lang="en-US" altLang="zh-CN" sz="2600" dirty="0" smtClean="0"/>
              <a:t>in </a:t>
            </a:r>
            <a:r>
              <a:rPr lang="en-US" altLang="zh-CN" sz="2600" dirty="0"/>
              <a:t>an organ or tube, such as the urinary bladder, and protect </a:t>
            </a:r>
            <a:endParaRPr lang="en-US" altLang="zh-CN" sz="2600" dirty="0" smtClean="0"/>
          </a:p>
          <a:p>
            <a:r>
              <a:rPr lang="en-US" altLang="zh-CN" sz="2600" dirty="0" smtClean="0"/>
              <a:t>against </a:t>
            </a:r>
            <a:r>
              <a:rPr lang="en-US" altLang="zh-CN" sz="2600" dirty="0"/>
              <a:t>the caustic effects of </a:t>
            </a:r>
            <a:r>
              <a:rPr lang="en-US" altLang="zh-CN" sz="2600" dirty="0" smtClean="0"/>
              <a:t>urine</a:t>
            </a:r>
            <a:r>
              <a:rPr lang="zh-CN" altLang="en-US" sz="2600" dirty="0" smtClean="0"/>
              <a:t>尿的腐蚀性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164331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8"/>
          <p:cNvGrpSpPr>
            <a:grpSpLocks/>
          </p:cNvGrpSpPr>
          <p:nvPr/>
        </p:nvGrpSpPr>
        <p:grpSpPr bwMode="auto">
          <a:xfrm>
            <a:off x="0" y="0"/>
            <a:ext cx="9144000" cy="2598738"/>
            <a:chOff x="27" y="255"/>
            <a:chExt cx="5760" cy="1637"/>
          </a:xfrm>
        </p:grpSpPr>
        <p:pic>
          <p:nvPicPr>
            <p:cNvPr id="20488" name="Picture 4" descr="卵裂方式1cx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" y="255"/>
              <a:ext cx="5760" cy="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9" name="Rectangle 5"/>
            <p:cNvSpPr>
              <a:spLocks noChangeArrowheads="1"/>
            </p:cNvSpPr>
            <p:nvPr/>
          </p:nvSpPr>
          <p:spPr bwMode="auto">
            <a:xfrm>
              <a:off x="340" y="1661"/>
              <a:ext cx="512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rial" charset="0"/>
                  <a:ea typeface="宋体" pitchFamily="2" charset="-122"/>
                </a:rPr>
                <a:t>complete cleavage - equal cleavage, </a:t>
              </a:r>
              <a:r>
                <a:rPr lang="zh-CN" altLang="en-US">
                  <a:solidFill>
                    <a:schemeClr val="bg1"/>
                  </a:solidFill>
                  <a:latin typeface="Arial" charset="0"/>
                  <a:ea typeface="宋体" pitchFamily="2" charset="-122"/>
                  <a:sym typeface="Marlett" pitchFamily="2" charset="2"/>
                </a:rPr>
                <a:t>卵黄少</a:t>
              </a:r>
              <a:r>
                <a:rPr lang="en-US" altLang="zh-CN">
                  <a:solidFill>
                    <a:schemeClr val="bg1"/>
                  </a:solidFill>
                  <a:latin typeface="Arial" charset="0"/>
                  <a:ea typeface="宋体" pitchFamily="2" charset="-122"/>
                  <a:sym typeface="Marlett" pitchFamily="2" charset="2"/>
                </a:rPr>
                <a:t>, </a:t>
              </a:r>
              <a:r>
                <a:rPr lang="zh-CN" altLang="en-US">
                  <a:solidFill>
                    <a:schemeClr val="bg1"/>
                  </a:solidFill>
                  <a:latin typeface="Arial" charset="0"/>
                  <a:ea typeface="宋体" pitchFamily="2" charset="-122"/>
                  <a:sym typeface="Marlett" pitchFamily="2" charset="2"/>
                </a:rPr>
                <a:t>分布均匀：海胆</a:t>
              </a:r>
            </a:p>
          </p:txBody>
        </p:sp>
      </p:grpSp>
      <p:grpSp>
        <p:nvGrpSpPr>
          <p:cNvPr id="20483" name="Group 9"/>
          <p:cNvGrpSpPr>
            <a:grpSpLocks/>
          </p:cNvGrpSpPr>
          <p:nvPr/>
        </p:nvGrpSpPr>
        <p:grpSpPr bwMode="auto">
          <a:xfrm>
            <a:off x="36513" y="4464050"/>
            <a:ext cx="9144000" cy="2284413"/>
            <a:chOff x="18" y="2359"/>
            <a:chExt cx="5760" cy="1439"/>
          </a:xfrm>
        </p:grpSpPr>
        <p:pic>
          <p:nvPicPr>
            <p:cNvPr id="20486" name="Picture 3" descr="卵裂方式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" y="2359"/>
              <a:ext cx="5760" cy="1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7" name="Rectangle 6"/>
            <p:cNvSpPr>
              <a:spLocks noChangeArrowheads="1"/>
            </p:cNvSpPr>
            <p:nvPr/>
          </p:nvSpPr>
          <p:spPr bwMode="auto">
            <a:xfrm>
              <a:off x="730" y="3567"/>
              <a:ext cx="45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latin typeface="Arial" charset="0"/>
                  <a:ea typeface="宋体" pitchFamily="2" charset="-122"/>
                </a:rPr>
                <a:t>complete cleavage –unequal cleavage, </a:t>
              </a:r>
              <a:r>
                <a:rPr lang="zh-CN" altLang="en-US">
                  <a:solidFill>
                    <a:schemeClr val="bg1"/>
                  </a:solidFill>
                  <a:latin typeface="Arial" charset="0"/>
                  <a:ea typeface="宋体" pitchFamily="2" charset="-122"/>
                  <a:sym typeface="Marlett" pitchFamily="2" charset="2"/>
                </a:rPr>
                <a:t>卵黄少</a:t>
              </a:r>
              <a:r>
                <a:rPr lang="en-US" altLang="zh-CN">
                  <a:solidFill>
                    <a:schemeClr val="bg1"/>
                  </a:solidFill>
                  <a:latin typeface="Arial" charset="0"/>
                  <a:ea typeface="宋体" pitchFamily="2" charset="-122"/>
                  <a:sym typeface="Marlett" pitchFamily="2" charset="2"/>
                </a:rPr>
                <a:t>, </a:t>
              </a:r>
              <a:r>
                <a:rPr lang="zh-CN" altLang="en-US">
                  <a:solidFill>
                    <a:schemeClr val="bg1"/>
                  </a:solidFill>
                  <a:latin typeface="Arial" charset="0"/>
                  <a:ea typeface="宋体" pitchFamily="2" charset="-122"/>
                  <a:sym typeface="Marlett" pitchFamily="2" charset="2"/>
                </a:rPr>
                <a:t>分布不均匀：蛙</a:t>
              </a:r>
            </a:p>
          </p:txBody>
        </p:sp>
      </p:grpSp>
      <p:pic>
        <p:nvPicPr>
          <p:cNvPr id="20484" name="Picture 10" descr="003完全卵裂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2" b="51503"/>
          <a:stretch>
            <a:fillRect/>
          </a:stretch>
        </p:blipFill>
        <p:spPr bwMode="auto">
          <a:xfrm>
            <a:off x="179388" y="2852738"/>
            <a:ext cx="4427537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11" descr="003完全卵裂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97" b="5247"/>
          <a:stretch>
            <a:fillRect/>
          </a:stretch>
        </p:blipFill>
        <p:spPr bwMode="auto">
          <a:xfrm>
            <a:off x="4787900" y="2881313"/>
            <a:ext cx="4356100" cy="125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66" name="Group 6"/>
          <p:cNvGrpSpPr>
            <a:grpSpLocks/>
          </p:cNvGrpSpPr>
          <p:nvPr/>
        </p:nvGrpSpPr>
        <p:grpSpPr bwMode="auto">
          <a:xfrm>
            <a:off x="869303" y="228600"/>
            <a:ext cx="6522114" cy="3476316"/>
            <a:chOff x="373" y="90"/>
            <a:chExt cx="6037" cy="3029"/>
          </a:xfrm>
        </p:grpSpPr>
        <p:sp>
          <p:nvSpPr>
            <p:cNvPr id="655364" name="Text Box 4"/>
            <p:cNvSpPr txBox="1">
              <a:spLocks noChangeArrowheads="1"/>
            </p:cNvSpPr>
            <p:nvPr/>
          </p:nvSpPr>
          <p:spPr bwMode="auto">
            <a:xfrm>
              <a:off x="683" y="2732"/>
              <a:ext cx="4348" cy="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2400">
                  <a:solidFill>
                    <a:schemeClr val="bg1"/>
                  </a:solidFill>
                  <a:latin typeface="Arial" charset="0"/>
                  <a:ea typeface="宋体" pitchFamily="2" charset="-122"/>
                </a:rPr>
                <a:t>变移上皮模式图</a:t>
              </a:r>
              <a:r>
                <a:rPr lang="en-US" altLang="zh-CN" sz="2400">
                  <a:solidFill>
                    <a:schemeClr val="bg1"/>
                  </a:solidFill>
                  <a:latin typeface="Arial" charset="0"/>
                  <a:ea typeface="宋体" pitchFamily="2" charset="-122"/>
                </a:rPr>
                <a:t>-</a:t>
              </a:r>
              <a:r>
                <a:rPr lang="zh-CN" altLang="en-US" sz="2400">
                  <a:solidFill>
                    <a:schemeClr val="bg1"/>
                  </a:solidFill>
                  <a:latin typeface="Arial" charset="0"/>
                  <a:ea typeface="宋体" pitchFamily="2" charset="-122"/>
                </a:rPr>
                <a:t>膀胱</a:t>
              </a:r>
            </a:p>
          </p:txBody>
        </p:sp>
        <p:pic>
          <p:nvPicPr>
            <p:cNvPr id="655365" name="Picture 5" descr="2-6-1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3381"/>
            <a:stretch/>
          </p:blipFill>
          <p:spPr bwMode="auto">
            <a:xfrm>
              <a:off x="373" y="90"/>
              <a:ext cx="6037" cy="2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5376" name="Group 16"/>
          <p:cNvGrpSpPr>
            <a:grpSpLocks/>
          </p:cNvGrpSpPr>
          <p:nvPr/>
        </p:nvGrpSpPr>
        <p:grpSpPr bwMode="auto">
          <a:xfrm>
            <a:off x="684212" y="3122038"/>
            <a:ext cx="3527425" cy="2824163"/>
            <a:chOff x="431" y="2478"/>
            <a:chExt cx="2222" cy="1779"/>
          </a:xfrm>
        </p:grpSpPr>
        <p:sp>
          <p:nvSpPr>
            <p:cNvPr id="655368" name="Text Box 8"/>
            <p:cNvSpPr txBox="1">
              <a:spLocks noChangeArrowheads="1"/>
            </p:cNvSpPr>
            <p:nvPr/>
          </p:nvSpPr>
          <p:spPr bwMode="auto">
            <a:xfrm>
              <a:off x="576" y="4065"/>
              <a:ext cx="195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rPr>
                <a:t>变移上皮光镜图</a:t>
              </a:r>
              <a:r>
                <a:rPr lang="en-US" altLang="zh-CN" sz="14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rPr>
                <a:t>-</a:t>
              </a:r>
              <a:r>
                <a:rPr lang="zh-CN" altLang="en-US" sz="14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rPr>
                <a:t>膀胱排空时 </a:t>
              </a:r>
            </a:p>
          </p:txBody>
        </p:sp>
        <p:pic>
          <p:nvPicPr>
            <p:cNvPr id="655369" name="Picture 9" descr="013变移上皮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" y="2478"/>
              <a:ext cx="2222" cy="1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5377" name="Group 17"/>
          <p:cNvGrpSpPr>
            <a:grpSpLocks/>
          </p:cNvGrpSpPr>
          <p:nvPr/>
        </p:nvGrpSpPr>
        <p:grpSpPr bwMode="auto">
          <a:xfrm>
            <a:off x="4953000" y="3207763"/>
            <a:ext cx="3171825" cy="2738438"/>
            <a:chOff x="3334" y="2478"/>
            <a:chExt cx="1998" cy="1725"/>
          </a:xfrm>
        </p:grpSpPr>
        <p:pic>
          <p:nvPicPr>
            <p:cNvPr id="655374" name="Picture 14" descr="014变移上皮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4" y="2478"/>
              <a:ext cx="1998" cy="1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5375" name="Text Box 15"/>
            <p:cNvSpPr txBox="1">
              <a:spLocks noChangeArrowheads="1"/>
            </p:cNvSpPr>
            <p:nvPr/>
          </p:nvSpPr>
          <p:spPr bwMode="auto">
            <a:xfrm>
              <a:off x="3360" y="4011"/>
              <a:ext cx="195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4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rPr>
                <a:t>变移上皮光镜图</a:t>
              </a:r>
              <a:r>
                <a:rPr lang="en-US" altLang="zh-CN" sz="14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rPr>
                <a:t>-</a:t>
              </a:r>
              <a:r>
                <a:rPr lang="zh-CN" altLang="en-US" sz="1400">
                  <a:solidFill>
                    <a:schemeClr val="bg1"/>
                  </a:solidFill>
                  <a:latin typeface="宋体" pitchFamily="2" charset="-122"/>
                  <a:ea typeface="宋体" pitchFamily="2" charset="-122"/>
                </a:rPr>
                <a:t>膀胱充盈时 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502301" y="5846802"/>
            <a:ext cx="57366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000" b="1" dirty="0" smtClean="0">
                <a:latin typeface="+mn-lt"/>
                <a:ea typeface="宋体" pitchFamily="2" charset="-122"/>
              </a:rPr>
              <a:t>Transitional epithelium</a:t>
            </a:r>
            <a:r>
              <a:rPr lang="zh-CN" altLang="en-US" sz="3000" b="1" dirty="0" smtClean="0">
                <a:latin typeface="+mn-lt"/>
                <a:ea typeface="宋体" pitchFamily="2" charset="-122"/>
              </a:rPr>
              <a:t>变移上皮</a:t>
            </a:r>
            <a:endParaRPr lang="zh-CN" altLang="en-US" sz="3000" b="1" dirty="0">
              <a:latin typeface="+mn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981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663714"/>
            <a:ext cx="7194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latin typeface="+mn-lt"/>
                <a:ea typeface="宋体" pitchFamily="2" charset="-122"/>
              </a:rPr>
              <a:t>vii</a:t>
            </a:r>
            <a:r>
              <a:rPr lang="en-US" altLang="zh-CN" sz="4000" b="1" dirty="0">
                <a:latin typeface="+mn-lt"/>
                <a:ea typeface="宋体" pitchFamily="2" charset="-122"/>
              </a:rPr>
              <a:t>) Glandular </a:t>
            </a:r>
            <a:r>
              <a:rPr lang="en-US" altLang="zh-CN" sz="4000" b="1" dirty="0" smtClean="0">
                <a:latin typeface="+mn-lt"/>
                <a:ea typeface="宋体" pitchFamily="2" charset="-122"/>
              </a:rPr>
              <a:t>epithelium</a:t>
            </a:r>
            <a:r>
              <a:rPr lang="zh-CN" altLang="en-US" sz="4000" b="1" dirty="0" smtClean="0">
                <a:latin typeface="+mn-lt"/>
                <a:ea typeface="宋体" pitchFamily="2" charset="-122"/>
              </a:rPr>
              <a:t>腺上皮</a:t>
            </a:r>
            <a:endParaRPr lang="zh-CN" altLang="en-US" sz="4000" b="1" dirty="0">
              <a:latin typeface="+mn-lt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2057400"/>
            <a:ext cx="8547083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dirty="0" smtClean="0"/>
              <a:t>Composition</a:t>
            </a:r>
            <a:r>
              <a:rPr lang="en-US" altLang="zh-CN" sz="2600" dirty="0" smtClean="0"/>
              <a:t>: consists of </a:t>
            </a:r>
            <a:r>
              <a:rPr lang="en-US" altLang="zh-CN" sz="2800" dirty="0"/>
              <a:t>consisting of single or </a:t>
            </a:r>
            <a:r>
              <a:rPr lang="en-US" altLang="zh-CN" sz="2800" dirty="0" smtClean="0"/>
              <a:t>multiple</a:t>
            </a:r>
          </a:p>
          <a:p>
            <a:r>
              <a:rPr lang="en-US" altLang="zh-CN" sz="2800" dirty="0" smtClean="0"/>
              <a:t>cells that produce secretions</a:t>
            </a:r>
            <a:r>
              <a:rPr lang="en-US" altLang="zh-CN" sz="2600" dirty="0" smtClean="0"/>
              <a:t>.</a:t>
            </a:r>
          </a:p>
          <a:p>
            <a:endParaRPr lang="en-US" altLang="zh-CN" sz="2600" dirty="0" smtClean="0"/>
          </a:p>
          <a:p>
            <a:r>
              <a:rPr lang="en-US" altLang="zh-CN" sz="2600" b="1" dirty="0" smtClean="0"/>
              <a:t>Location: </a:t>
            </a:r>
            <a:r>
              <a:rPr lang="en-US" altLang="zh-CN" sz="2600" dirty="0" smtClean="0"/>
              <a:t>Single </a:t>
            </a:r>
            <a:r>
              <a:rPr lang="en-US" altLang="zh-CN" sz="2600" dirty="0"/>
              <a:t>cells </a:t>
            </a:r>
            <a:r>
              <a:rPr lang="en-US" altLang="zh-CN" sz="2600" dirty="0" smtClean="0"/>
              <a:t>disperse </a:t>
            </a:r>
            <a:r>
              <a:rPr lang="en-US" altLang="zh-CN" sz="2600" dirty="0"/>
              <a:t>in the epithelium of </a:t>
            </a:r>
            <a:endParaRPr lang="en-US" altLang="zh-CN" sz="2600" dirty="0" smtClean="0"/>
          </a:p>
          <a:p>
            <a:r>
              <a:rPr lang="en-US" altLang="zh-CN" sz="2600" dirty="0" smtClean="0"/>
              <a:t>respiratory </a:t>
            </a:r>
            <a:r>
              <a:rPr lang="en-US" altLang="zh-CN" sz="2600" dirty="0"/>
              <a:t>tract or digestive tract, </a:t>
            </a:r>
            <a:r>
              <a:rPr lang="en-US" altLang="zh-CN" sz="2600" dirty="0" smtClean="0"/>
              <a:t>e.g. goblet-like </a:t>
            </a:r>
            <a:r>
              <a:rPr lang="en-US" altLang="zh-CN" sz="2600" dirty="0"/>
              <a:t>cells </a:t>
            </a:r>
            <a:r>
              <a:rPr lang="zh-CN" altLang="en-US" sz="2600" dirty="0"/>
              <a:t>杯状</a:t>
            </a:r>
            <a:r>
              <a:rPr lang="zh-CN" altLang="en-US" sz="2600" dirty="0" smtClean="0"/>
              <a:t>细胞</a:t>
            </a:r>
            <a:endParaRPr lang="en-US" altLang="zh-CN" sz="2600" dirty="0" smtClean="0"/>
          </a:p>
          <a:p>
            <a:endParaRPr lang="zh-CN" altLang="en-US" sz="2600" dirty="0" smtClean="0"/>
          </a:p>
          <a:p>
            <a:r>
              <a:rPr lang="en-US" altLang="zh-CN" sz="2600" b="1" dirty="0" smtClean="0"/>
              <a:t>Function: </a:t>
            </a:r>
            <a:r>
              <a:rPr lang="en-US" altLang="zh-CN" sz="2600" dirty="0" smtClean="0"/>
              <a:t>Secretion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val="28298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234" name="Picture 2" descr="02-004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89050"/>
            <a:ext cx="65532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47800" y="5835134"/>
            <a:ext cx="659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Single cells or multiple cells glandular epithelium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32652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254" name="Group 6"/>
          <p:cNvGrpSpPr>
            <a:grpSpLocks/>
          </p:cNvGrpSpPr>
          <p:nvPr/>
        </p:nvGrpSpPr>
        <p:grpSpPr bwMode="auto">
          <a:xfrm>
            <a:off x="838200" y="0"/>
            <a:ext cx="8305800" cy="6858000"/>
            <a:chOff x="528" y="0"/>
            <a:chExt cx="5232" cy="4320"/>
          </a:xfrm>
        </p:grpSpPr>
        <p:pic>
          <p:nvPicPr>
            <p:cNvPr id="565250" name="Picture 2" descr="图3-23-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152"/>
              <a:ext cx="2352" cy="2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5251" name="Picture 3" descr="图3-23-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2064"/>
              <a:ext cx="2880" cy="2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5252" name="Picture 4" descr="图3-23-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0"/>
              <a:ext cx="2880" cy="2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5253" name="Text Box 5"/>
          <p:cNvSpPr txBox="1">
            <a:spLocks noChangeArrowheads="1"/>
          </p:cNvSpPr>
          <p:nvPr/>
        </p:nvSpPr>
        <p:spPr bwMode="auto">
          <a:xfrm>
            <a:off x="977900" y="379413"/>
            <a:ext cx="259096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+mn-lt"/>
              </a:rPr>
              <a:t>Exocrine gland</a:t>
            </a:r>
          </a:p>
          <a:p>
            <a:r>
              <a:rPr lang="zh-CN" altLang="en-US" sz="3200" dirty="0">
                <a:latin typeface="+mn-lt"/>
              </a:rPr>
              <a:t>外分泌腺</a:t>
            </a:r>
          </a:p>
        </p:txBody>
      </p:sp>
    </p:spTree>
    <p:extLst>
      <p:ext uri="{BB962C8B-B14F-4D97-AF65-F5344CB8AC3E}">
        <p14:creationId xmlns:p14="http://schemas.microsoft.com/office/powerpoint/2010/main" val="3520372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1" name="Rectangle 3"/>
          <p:cNvSpPr>
            <a:spLocks noChangeArrowheads="1"/>
          </p:cNvSpPr>
          <p:nvPr/>
        </p:nvSpPr>
        <p:spPr bwMode="auto">
          <a:xfrm>
            <a:off x="8439150" y="6386513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400">
                <a:solidFill>
                  <a:schemeClr val="bg1"/>
                </a:solidFill>
                <a:latin typeface="Arial Narrow" pitchFamily="34" charset="0"/>
                <a:ea typeface="宋体" pitchFamily="2" charset="-122"/>
                <a:sym typeface="Symbol" pitchFamily="18" charset="2"/>
              </a:rPr>
              <a:t>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81200" y="405825"/>
            <a:ext cx="5441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1.2 Connective tissue</a:t>
            </a:r>
            <a:r>
              <a:rPr lang="zh-CN" altLang="en-US" sz="3200" b="1" dirty="0" smtClean="0"/>
              <a:t>结缔组织</a:t>
            </a:r>
            <a:endParaRPr lang="zh-CN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5781" y="1214021"/>
            <a:ext cx="8329524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ea typeface="宋体" pitchFamily="2" charset="-122"/>
                <a:sym typeface="Symbol" pitchFamily="18" charset="2"/>
              </a:rPr>
              <a:t> </a:t>
            </a:r>
            <a:r>
              <a:rPr lang="en-US" altLang="zh-CN" sz="2800" b="1" dirty="0" smtClean="0">
                <a:latin typeface="+mn-lt"/>
                <a:ea typeface="宋体" pitchFamily="2" charset="-122"/>
              </a:rPr>
              <a:t>Function</a:t>
            </a:r>
            <a:r>
              <a:rPr lang="en-US" altLang="zh-CN" sz="2800" dirty="0" smtClean="0">
                <a:latin typeface="+mn-lt"/>
                <a:ea typeface="宋体" pitchFamily="2" charset="-122"/>
              </a:rPr>
              <a:t>: Connection and Support</a:t>
            </a:r>
            <a:endParaRPr lang="en-US" altLang="zh-CN" sz="2800" dirty="0">
              <a:latin typeface="+mn-lt"/>
              <a:ea typeface="宋体" pitchFamily="2" charset="-122"/>
            </a:endParaRPr>
          </a:p>
          <a:p>
            <a:r>
              <a:rPr lang="en-US" altLang="zh-CN" sz="2800" dirty="0">
                <a:ea typeface="宋体" pitchFamily="2" charset="-122"/>
                <a:sym typeface="Symbol" pitchFamily="18" charset="2"/>
              </a:rPr>
              <a:t> </a:t>
            </a:r>
            <a:r>
              <a:rPr lang="en-US" altLang="zh-CN" sz="2800" b="1" dirty="0" smtClean="0">
                <a:latin typeface="+mn-lt"/>
                <a:ea typeface="宋体" pitchFamily="2" charset="-122"/>
              </a:rPr>
              <a:t>Composition</a:t>
            </a:r>
            <a:r>
              <a:rPr lang="en-US" altLang="zh-CN" sz="2800" dirty="0" smtClean="0">
                <a:latin typeface="+mn-lt"/>
                <a:ea typeface="宋体" pitchFamily="2" charset="-122"/>
              </a:rPr>
              <a:t>: Cells and intercellular materials (fiber and</a:t>
            </a:r>
          </a:p>
          <a:p>
            <a:r>
              <a:rPr lang="en-US" altLang="zh-CN" sz="2800" dirty="0" smtClean="0">
                <a:latin typeface="+mn-lt"/>
                <a:ea typeface="宋体" pitchFamily="2" charset="-122"/>
              </a:rPr>
              <a:t>ground substances</a:t>
            </a:r>
            <a:r>
              <a:rPr lang="zh-CN" altLang="en-US" sz="2800" dirty="0" smtClean="0">
                <a:latin typeface="+mn-lt"/>
                <a:ea typeface="宋体" pitchFamily="2" charset="-122"/>
              </a:rPr>
              <a:t>基质</a:t>
            </a:r>
            <a:r>
              <a:rPr lang="en-US" altLang="zh-CN" sz="2800" dirty="0" smtClean="0">
                <a:latin typeface="+mn-lt"/>
                <a:ea typeface="宋体" pitchFamily="2" charset="-122"/>
              </a:rPr>
              <a:t>)</a:t>
            </a:r>
            <a:endParaRPr lang="en-US" altLang="zh-CN" sz="2800" dirty="0">
              <a:latin typeface="+mn-lt"/>
              <a:ea typeface="宋体" pitchFamily="2" charset="-122"/>
            </a:endParaRPr>
          </a:p>
          <a:p>
            <a:r>
              <a:rPr lang="en-US" altLang="zh-CN" sz="2800" dirty="0">
                <a:ea typeface="宋体" pitchFamily="2" charset="-122"/>
                <a:sym typeface="Symbol" pitchFamily="18" charset="2"/>
              </a:rPr>
              <a:t> </a:t>
            </a:r>
            <a:r>
              <a:rPr lang="en-US" altLang="zh-CN" sz="2800" b="1" dirty="0" smtClean="0">
                <a:latin typeface="+mn-lt"/>
                <a:ea typeface="宋体" pitchFamily="2" charset="-122"/>
              </a:rPr>
              <a:t>Classification</a:t>
            </a:r>
            <a:r>
              <a:rPr lang="en-US" altLang="zh-CN" sz="2800" dirty="0" smtClean="0">
                <a:latin typeface="+mn-lt"/>
                <a:ea typeface="宋体" pitchFamily="2" charset="-122"/>
              </a:rPr>
              <a:t> (based on ground substances): </a:t>
            </a:r>
          </a:p>
          <a:p>
            <a:r>
              <a:rPr lang="en-US" altLang="zh-CN" sz="2800" dirty="0" smtClean="0">
                <a:latin typeface="+mn-lt"/>
                <a:ea typeface="宋体" pitchFamily="2" charset="-122"/>
                <a:sym typeface="Symbol" pitchFamily="18" charset="2"/>
              </a:rPr>
              <a:t>(1) </a:t>
            </a:r>
            <a:r>
              <a:rPr lang="en-US" altLang="zh-CN" sz="2800" u="sng" dirty="0" smtClean="0">
                <a:latin typeface="+mn-lt"/>
                <a:ea typeface="宋体" pitchFamily="2" charset="-122"/>
                <a:sym typeface="Symbol" pitchFamily="18" charset="2"/>
              </a:rPr>
              <a:t>Connective </a:t>
            </a:r>
            <a:r>
              <a:rPr lang="en-US" altLang="zh-CN" sz="2800" u="sng" dirty="0">
                <a:latin typeface="+mn-lt"/>
                <a:ea typeface="宋体" pitchFamily="2" charset="-122"/>
                <a:sym typeface="Symbol" pitchFamily="18" charset="2"/>
              </a:rPr>
              <a:t>tissue proper </a:t>
            </a:r>
            <a:r>
              <a:rPr lang="zh-CN" altLang="en-US" sz="2800" dirty="0">
                <a:latin typeface="+mn-lt"/>
                <a:ea typeface="宋体" pitchFamily="2" charset="-122"/>
                <a:sym typeface="Symbol" pitchFamily="18" charset="2"/>
              </a:rPr>
              <a:t>固有结缔组织</a:t>
            </a:r>
          </a:p>
          <a:p>
            <a:r>
              <a:rPr lang="en-US" altLang="zh-CN" sz="2800" dirty="0" smtClean="0">
                <a:latin typeface="+mn-lt"/>
                <a:ea typeface="宋体" pitchFamily="2" charset="-122"/>
                <a:sym typeface="Symbol" pitchFamily="18" charset="2"/>
              </a:rPr>
              <a:t>   - colloidal </a:t>
            </a:r>
            <a:r>
              <a:rPr lang="en-US" altLang="zh-CN" sz="2800" dirty="0">
                <a:latin typeface="+mn-lt"/>
                <a:ea typeface="宋体" pitchFamily="2" charset="-122"/>
                <a:sym typeface="Symbol" pitchFamily="18" charset="2"/>
              </a:rPr>
              <a:t>ground substance </a:t>
            </a:r>
            <a:r>
              <a:rPr lang="zh-CN" altLang="en-US" sz="2800" dirty="0">
                <a:latin typeface="+mn-lt"/>
                <a:ea typeface="宋体" pitchFamily="2" charset="-122"/>
                <a:sym typeface="Symbol" pitchFamily="18" charset="2"/>
              </a:rPr>
              <a:t>胶态基质</a:t>
            </a:r>
          </a:p>
          <a:p>
            <a:r>
              <a:rPr lang="en-US" altLang="zh-CN" sz="2800" dirty="0" smtClean="0">
                <a:latin typeface="+mn-lt"/>
                <a:ea typeface="宋体" pitchFamily="2" charset="-122"/>
                <a:sym typeface="Symbol" pitchFamily="18" charset="2"/>
              </a:rPr>
              <a:t>(2) </a:t>
            </a:r>
            <a:r>
              <a:rPr lang="en-US" altLang="zh-CN" sz="2800" u="sng" dirty="0" smtClean="0">
                <a:latin typeface="+mn-lt"/>
                <a:ea typeface="宋体" pitchFamily="2" charset="-122"/>
                <a:sym typeface="Symbol" pitchFamily="18" charset="2"/>
              </a:rPr>
              <a:t>Cartilage</a:t>
            </a:r>
            <a:r>
              <a:rPr lang="en-US" altLang="zh-CN" sz="2800" dirty="0" smtClean="0">
                <a:latin typeface="+mn-lt"/>
                <a:ea typeface="宋体" pitchFamily="2" charset="-122"/>
                <a:sym typeface="Symbol" pitchFamily="18" charset="2"/>
              </a:rPr>
              <a:t> tissue</a:t>
            </a:r>
            <a:r>
              <a:rPr lang="zh-CN" altLang="en-US" sz="2800" dirty="0" smtClean="0">
                <a:latin typeface="+mn-lt"/>
                <a:ea typeface="宋体" pitchFamily="2" charset="-122"/>
                <a:sym typeface="Symbol" pitchFamily="18" charset="2"/>
              </a:rPr>
              <a:t>软骨组织 </a:t>
            </a:r>
            <a:endParaRPr lang="zh-CN" altLang="en-US" sz="2800" dirty="0">
              <a:latin typeface="+mn-lt"/>
              <a:ea typeface="宋体" pitchFamily="2" charset="-122"/>
              <a:sym typeface="Symbol" pitchFamily="18" charset="2"/>
            </a:endParaRPr>
          </a:p>
          <a:p>
            <a:r>
              <a:rPr lang="en-US" altLang="zh-CN" sz="2800" dirty="0" smtClean="0">
                <a:latin typeface="+mn-lt"/>
                <a:ea typeface="宋体" pitchFamily="2" charset="-122"/>
                <a:sym typeface="Symbol" pitchFamily="18" charset="2"/>
              </a:rPr>
              <a:t>   - semisolid </a:t>
            </a:r>
            <a:r>
              <a:rPr lang="en-US" altLang="zh-CN" sz="2800" dirty="0">
                <a:latin typeface="+mn-lt"/>
                <a:ea typeface="宋体" pitchFamily="2" charset="-122"/>
                <a:sym typeface="Symbol" pitchFamily="18" charset="2"/>
              </a:rPr>
              <a:t>ground substance</a:t>
            </a:r>
          </a:p>
          <a:p>
            <a:r>
              <a:rPr lang="en-US" altLang="zh-CN" sz="2800" dirty="0" smtClean="0">
                <a:latin typeface="+mn-lt"/>
                <a:ea typeface="宋体" pitchFamily="2" charset="-122"/>
                <a:sym typeface="Symbol" pitchFamily="18" charset="2"/>
              </a:rPr>
              <a:t>(3) </a:t>
            </a:r>
            <a:r>
              <a:rPr lang="en-US" altLang="zh-CN" sz="2800" u="sng" dirty="0" smtClean="0">
                <a:latin typeface="+mn-lt"/>
                <a:ea typeface="宋体" pitchFamily="2" charset="-122"/>
                <a:sym typeface="Symbol" pitchFamily="18" charset="2"/>
              </a:rPr>
              <a:t>Bone tissue</a:t>
            </a:r>
            <a:r>
              <a:rPr lang="en-US" altLang="zh-CN" sz="2800" dirty="0" smtClean="0">
                <a:latin typeface="+mn-lt"/>
                <a:ea typeface="宋体" pitchFamily="2" charset="-122"/>
                <a:sym typeface="Symbol" pitchFamily="18" charset="2"/>
              </a:rPr>
              <a:t> </a:t>
            </a:r>
            <a:r>
              <a:rPr lang="zh-CN" altLang="en-US" sz="2800" dirty="0">
                <a:latin typeface="+mn-lt"/>
                <a:ea typeface="宋体" pitchFamily="2" charset="-122"/>
                <a:sym typeface="Symbol" pitchFamily="18" charset="2"/>
              </a:rPr>
              <a:t>骨组织 </a:t>
            </a:r>
          </a:p>
          <a:p>
            <a:r>
              <a:rPr lang="en-US" altLang="zh-CN" sz="2800" dirty="0" smtClean="0">
                <a:latin typeface="+mn-lt"/>
                <a:ea typeface="宋体" pitchFamily="2" charset="-122"/>
                <a:sym typeface="Symbol" pitchFamily="18" charset="2"/>
              </a:rPr>
              <a:t>   - solid </a:t>
            </a:r>
            <a:r>
              <a:rPr lang="en-US" altLang="zh-CN" sz="2800" dirty="0">
                <a:latin typeface="+mn-lt"/>
                <a:ea typeface="宋体" pitchFamily="2" charset="-122"/>
                <a:sym typeface="Symbol" pitchFamily="18" charset="2"/>
              </a:rPr>
              <a:t>ground substance</a:t>
            </a:r>
          </a:p>
          <a:p>
            <a:r>
              <a:rPr lang="en-US" altLang="zh-CN" sz="2800" dirty="0" smtClean="0">
                <a:latin typeface="+mn-lt"/>
                <a:ea typeface="宋体" pitchFamily="2" charset="-122"/>
                <a:sym typeface="Symbol" pitchFamily="18" charset="2"/>
              </a:rPr>
              <a:t>(4) </a:t>
            </a:r>
            <a:r>
              <a:rPr lang="en-US" altLang="zh-CN" sz="2800" u="sng" dirty="0" smtClean="0">
                <a:latin typeface="+mn-lt"/>
                <a:ea typeface="宋体" pitchFamily="2" charset="-122"/>
                <a:sym typeface="Symbol" pitchFamily="18" charset="2"/>
              </a:rPr>
              <a:t>Blood tissue</a:t>
            </a:r>
            <a:r>
              <a:rPr lang="en-US" altLang="zh-CN" sz="2800" dirty="0" smtClean="0">
                <a:latin typeface="+mn-lt"/>
                <a:ea typeface="宋体" pitchFamily="2" charset="-122"/>
                <a:sym typeface="Symbol" pitchFamily="18" charset="2"/>
              </a:rPr>
              <a:t> </a:t>
            </a:r>
            <a:r>
              <a:rPr lang="zh-CN" altLang="en-US" sz="2800" dirty="0">
                <a:latin typeface="+mn-lt"/>
                <a:ea typeface="宋体" pitchFamily="2" charset="-122"/>
                <a:sym typeface="Symbol" pitchFamily="18" charset="2"/>
              </a:rPr>
              <a:t>血液 </a:t>
            </a:r>
          </a:p>
          <a:p>
            <a:r>
              <a:rPr lang="en-US" altLang="zh-CN" sz="2800" dirty="0" smtClean="0">
                <a:latin typeface="+mn-lt"/>
                <a:ea typeface="宋体" pitchFamily="2" charset="-122"/>
                <a:sym typeface="Symbol" pitchFamily="18" charset="2"/>
              </a:rPr>
              <a:t>   -</a:t>
            </a:r>
            <a:r>
              <a:rPr lang="zh-CN" altLang="en-US" sz="2800" dirty="0" smtClean="0">
                <a:latin typeface="+mn-lt"/>
                <a:ea typeface="宋体" pitchFamily="2" charset="-122"/>
                <a:sym typeface="Symbol" pitchFamily="18" charset="2"/>
              </a:rPr>
              <a:t> </a:t>
            </a:r>
            <a:r>
              <a:rPr lang="en-US" altLang="zh-CN" sz="2800" dirty="0">
                <a:latin typeface="+mn-lt"/>
                <a:ea typeface="宋体" pitchFamily="2" charset="-122"/>
                <a:sym typeface="Symbol" pitchFamily="18" charset="2"/>
              </a:rPr>
              <a:t>liquid ground </a:t>
            </a:r>
            <a:r>
              <a:rPr lang="en-US" altLang="zh-CN" sz="2800" dirty="0" smtClean="0">
                <a:latin typeface="+mn-lt"/>
                <a:ea typeface="宋体" pitchFamily="2" charset="-122"/>
                <a:sym typeface="Symbol" pitchFamily="18" charset="2"/>
              </a:rPr>
              <a:t>substance</a:t>
            </a:r>
            <a:endParaRPr lang="en-US" altLang="zh-CN" sz="2800" dirty="0">
              <a:latin typeface="+mn-lt"/>
              <a:ea typeface="宋体" pitchFamily="2" charset="-12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7819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1" name="Rectangle 3"/>
          <p:cNvSpPr>
            <a:spLocks noChangeArrowheads="1"/>
          </p:cNvSpPr>
          <p:nvPr/>
        </p:nvSpPr>
        <p:spPr bwMode="auto">
          <a:xfrm>
            <a:off x="8439150" y="6386513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zh-CN" sz="2400">
                <a:solidFill>
                  <a:schemeClr val="bg1"/>
                </a:solidFill>
                <a:latin typeface="Arial Narrow" pitchFamily="34" charset="0"/>
                <a:ea typeface="宋体" pitchFamily="2" charset="-122"/>
                <a:sym typeface="Symbol" pitchFamily="18" charset="2"/>
              </a:rPr>
              <a:t>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405825"/>
            <a:ext cx="7521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ea typeface="宋体" pitchFamily="2" charset="-122"/>
                <a:sym typeface="Symbol" pitchFamily="18" charset="2"/>
              </a:rPr>
              <a:t>(1) connective tissue proper </a:t>
            </a:r>
            <a:r>
              <a:rPr lang="zh-CN" altLang="en-US" sz="3200" b="1" dirty="0">
                <a:ea typeface="宋体" pitchFamily="2" charset="-122"/>
                <a:sym typeface="Symbol" pitchFamily="18" charset="2"/>
              </a:rPr>
              <a:t>固有结缔组织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4909" y="1214021"/>
            <a:ext cx="6547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en-US" altLang="zh-CN" sz="2800" b="1" dirty="0">
                <a:ea typeface="宋体" pitchFamily="2" charset="-122"/>
              </a:rPr>
              <a:t>Adipose tissue </a:t>
            </a:r>
            <a:r>
              <a:rPr lang="zh-CN" altLang="en-US" sz="2800" b="1" dirty="0">
                <a:ea typeface="宋体" pitchFamily="2" charset="-122"/>
              </a:rPr>
              <a:t>脂肪组织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lang="en-US" altLang="zh-CN" sz="2800" b="1" dirty="0" smtClean="0">
                <a:latin typeface="+mn-lt"/>
                <a:ea typeface="宋体" pitchFamily="2" charset="-122"/>
              </a:rPr>
              <a:t>Loose </a:t>
            </a:r>
            <a:r>
              <a:rPr lang="en-US" altLang="zh-CN" sz="2800" b="1" dirty="0">
                <a:latin typeface="+mn-lt"/>
                <a:ea typeface="宋体" pitchFamily="2" charset="-122"/>
              </a:rPr>
              <a:t>connective tissue </a:t>
            </a:r>
            <a:r>
              <a:rPr lang="zh-CN" altLang="en-US" sz="2800" b="1" dirty="0">
                <a:latin typeface="+mn-lt"/>
                <a:ea typeface="宋体" pitchFamily="2" charset="-122"/>
              </a:rPr>
              <a:t>疏松结缔组织</a:t>
            </a:r>
          </a:p>
          <a:p>
            <a:pPr marL="457200" indent="-457200">
              <a:buFont typeface="Wingdings" pitchFamily="2" charset="2"/>
              <a:buChar char="l"/>
            </a:pPr>
            <a:r>
              <a:rPr lang="en-US" altLang="zh-CN" sz="2800" b="1" dirty="0" smtClean="0">
                <a:latin typeface="+mn-lt"/>
                <a:ea typeface="宋体" pitchFamily="2" charset="-122"/>
              </a:rPr>
              <a:t>Dense </a:t>
            </a:r>
            <a:r>
              <a:rPr lang="en-US" altLang="zh-CN" sz="2800" b="1" dirty="0">
                <a:latin typeface="+mn-lt"/>
                <a:ea typeface="宋体" pitchFamily="2" charset="-122"/>
              </a:rPr>
              <a:t>connective tissue </a:t>
            </a:r>
            <a:r>
              <a:rPr lang="zh-CN" altLang="en-US" sz="2800" b="1" dirty="0" smtClean="0">
                <a:latin typeface="+mn-lt"/>
                <a:ea typeface="宋体" pitchFamily="2" charset="-122"/>
              </a:rPr>
              <a:t>致密结缔组织</a:t>
            </a:r>
            <a:endParaRPr lang="zh-CN" altLang="en-US" sz="2800" b="1" dirty="0">
              <a:latin typeface="+mn-lt"/>
              <a:ea typeface="宋体" pitchFamily="2" charset="-122"/>
            </a:endParaRPr>
          </a:p>
        </p:txBody>
      </p:sp>
      <p:pic>
        <p:nvPicPr>
          <p:cNvPr id="5" name="Picture 5" descr="mil28207_02_25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8" b="4210"/>
          <a:stretch/>
        </p:blipFill>
        <p:spPr bwMode="auto">
          <a:xfrm>
            <a:off x="129669" y="3276600"/>
            <a:ext cx="4495800" cy="3235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77648" y="3511565"/>
            <a:ext cx="43031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Composition</a:t>
            </a:r>
            <a:r>
              <a:rPr lang="en-US" altLang="zh-CN" sz="2000" dirty="0" smtClean="0"/>
              <a:t>:  cells contain large fat </a:t>
            </a:r>
          </a:p>
          <a:p>
            <a:r>
              <a:rPr lang="en-US" altLang="zh-CN" sz="2000" dirty="0" smtClean="0"/>
              <a:t>droplets that push the nuclei close to </a:t>
            </a:r>
          </a:p>
          <a:p>
            <a:r>
              <a:rPr lang="en-US" altLang="zh-CN" sz="2000" dirty="0" smtClean="0"/>
              <a:t>the plasma membrane. </a:t>
            </a:r>
          </a:p>
          <a:p>
            <a:r>
              <a:rPr lang="en-US" altLang="zh-CN" sz="2000" b="1" dirty="0" smtClean="0"/>
              <a:t>Location: </a:t>
            </a:r>
            <a:r>
              <a:rPr lang="en-US" altLang="zh-CN" sz="2000" dirty="0" smtClean="0"/>
              <a:t>Around kidney, under skin,</a:t>
            </a:r>
          </a:p>
          <a:p>
            <a:r>
              <a:rPr lang="en-US" altLang="zh-CN" sz="2000" dirty="0"/>
              <a:t>i</a:t>
            </a:r>
            <a:r>
              <a:rPr lang="en-US" altLang="zh-CN" sz="2000" dirty="0" smtClean="0"/>
              <a:t>n bones, within abdomen, and in </a:t>
            </a:r>
          </a:p>
          <a:p>
            <a:r>
              <a:rPr lang="en-US" altLang="zh-CN" sz="2000" dirty="0" smtClean="0"/>
              <a:t>breasts.</a:t>
            </a:r>
          </a:p>
          <a:p>
            <a:r>
              <a:rPr lang="en-US" altLang="zh-CN" sz="2000" b="1" dirty="0" smtClean="0"/>
              <a:t>Function: </a:t>
            </a:r>
            <a:r>
              <a:rPr lang="en-US" altLang="zh-CN" sz="2000" dirty="0" smtClean="0"/>
              <a:t>Provides reserve fuel,</a:t>
            </a:r>
          </a:p>
          <a:p>
            <a:r>
              <a:rPr lang="en-US" altLang="zh-CN" sz="2000" dirty="0"/>
              <a:t>i</a:t>
            </a:r>
            <a:r>
              <a:rPr lang="en-US" altLang="zh-CN" sz="2000" dirty="0" smtClean="0"/>
              <a:t>nsulates against heat loss</a:t>
            </a:r>
            <a:r>
              <a:rPr lang="zh-CN" altLang="en-US" sz="2000" dirty="0" smtClean="0"/>
              <a:t>隔绝热能损失</a:t>
            </a:r>
            <a:r>
              <a:rPr lang="en-US" altLang="zh-CN" sz="2000" dirty="0" smtClean="0"/>
              <a:t>,</a:t>
            </a:r>
          </a:p>
          <a:p>
            <a:r>
              <a:rPr lang="en-US" altLang="zh-CN" sz="2000" dirty="0" smtClean="0"/>
              <a:t>Supports and protects organs.</a:t>
            </a:r>
            <a:endParaRPr lang="zh-CN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017904" y="2628796"/>
            <a:ext cx="7130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ea typeface="宋体" pitchFamily="2" charset="-122"/>
              </a:rPr>
              <a:t>i</a:t>
            </a:r>
            <a:r>
              <a:rPr lang="en-US" altLang="zh-CN" sz="2800" b="1" dirty="0" smtClean="0">
                <a:ea typeface="宋体" pitchFamily="2" charset="-122"/>
              </a:rPr>
              <a:t>) Adipose tissue </a:t>
            </a:r>
            <a:r>
              <a:rPr lang="en-US" altLang="zh-CN" sz="2800" dirty="0" smtClean="0">
                <a:ea typeface="宋体" pitchFamily="2" charset="-122"/>
              </a:rPr>
              <a:t>(The arrow indicates a nucleus)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2671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45" name="Picture 5" descr="mil28207_02_25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4" b="3498"/>
          <a:stretch/>
        </p:blipFill>
        <p:spPr bwMode="auto">
          <a:xfrm>
            <a:off x="152400" y="1219200"/>
            <a:ext cx="4800600" cy="418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381000"/>
            <a:ext cx="4205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宋体" pitchFamily="2" charset="-122"/>
              </a:rPr>
              <a:t>ii) Loose connective tissue</a:t>
            </a:r>
            <a:endParaRPr lang="zh-CN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118283" y="1865055"/>
            <a:ext cx="402571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Composition</a:t>
            </a:r>
            <a:r>
              <a:rPr lang="en-US" altLang="zh-CN" sz="2000" dirty="0" smtClean="0"/>
              <a:t>: contains numerous</a:t>
            </a:r>
          </a:p>
          <a:p>
            <a:r>
              <a:rPr lang="en-US" altLang="zh-CN" sz="2000" dirty="0" smtClean="0"/>
              <a:t>fibroblasts (arrows) that produce</a:t>
            </a:r>
          </a:p>
          <a:p>
            <a:r>
              <a:rPr lang="en-US" altLang="zh-CN" sz="2000" dirty="0" smtClean="0"/>
              <a:t>collagenous and elastic fibers</a:t>
            </a:r>
            <a:r>
              <a:rPr lang="zh-CN" altLang="en-US" sz="2000" dirty="0" smtClean="0"/>
              <a:t>胶状和</a:t>
            </a:r>
            <a:endParaRPr lang="en-US" altLang="zh-CN" sz="2000" dirty="0" smtClean="0"/>
          </a:p>
          <a:p>
            <a:r>
              <a:rPr lang="zh-CN" altLang="en-US" sz="2000" dirty="0" smtClean="0"/>
              <a:t>弹性纤维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b="1" dirty="0" smtClean="0"/>
              <a:t>Location: </a:t>
            </a:r>
            <a:r>
              <a:rPr lang="en-US" altLang="zh-CN" sz="2000" dirty="0" smtClean="0"/>
              <a:t>Widely distributed under</a:t>
            </a:r>
          </a:p>
          <a:p>
            <a:r>
              <a:rPr lang="en-US" altLang="zh-CN" sz="2000" dirty="0" smtClean="0"/>
              <a:t>The epithelia of the human body.</a:t>
            </a:r>
          </a:p>
          <a:p>
            <a:r>
              <a:rPr lang="en-US" altLang="zh-CN" sz="2000" b="1" dirty="0" smtClean="0"/>
              <a:t>Function: </a:t>
            </a:r>
            <a:r>
              <a:rPr lang="en-US" altLang="zh-CN" sz="2000" dirty="0" smtClean="0"/>
              <a:t>Wraps and cushions organs</a:t>
            </a:r>
          </a:p>
          <a:p>
            <a:r>
              <a:rPr lang="zh-CN" altLang="en-US" sz="2000" dirty="0" smtClean="0"/>
              <a:t>包裹和缓冲</a:t>
            </a:r>
            <a:endParaRPr lang="zh-CN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066800" y="5423053"/>
            <a:ext cx="1346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Fibroblast</a:t>
            </a:r>
          </a:p>
          <a:p>
            <a:r>
              <a:rPr lang="zh-CN" altLang="en-US" b="1" dirty="0" smtClean="0"/>
              <a:t>成纤维细胞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6214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069" name="Picture 5" descr="mil28207_02_25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" b="4409"/>
          <a:stretch/>
        </p:blipFill>
        <p:spPr bwMode="auto">
          <a:xfrm>
            <a:off x="152400" y="1196063"/>
            <a:ext cx="6705600" cy="337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6490" y="241955"/>
            <a:ext cx="45697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ea typeface="宋体" pitchFamily="2" charset="-122"/>
              </a:rPr>
              <a:t>iii) Fibrous connective tissue</a:t>
            </a:r>
          </a:p>
          <a:p>
            <a:r>
              <a:rPr lang="en-US" altLang="zh-CN" sz="2800" b="1" dirty="0" smtClean="0">
                <a:ea typeface="宋体" pitchFamily="2" charset="-122"/>
              </a:rPr>
              <a:t>or dense connective tissue</a:t>
            </a:r>
            <a:endParaRPr lang="zh-CN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26942" y="4724400"/>
            <a:ext cx="69358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Composition</a:t>
            </a:r>
            <a:r>
              <a:rPr lang="en-US" altLang="zh-CN" sz="2000" dirty="0" smtClean="0"/>
              <a:t>: contains largely tightly packed collagenous fibers</a:t>
            </a:r>
          </a:p>
          <a:p>
            <a:r>
              <a:rPr lang="en-US" altLang="zh-CN" sz="2000" b="1" dirty="0" smtClean="0"/>
              <a:t>Location: </a:t>
            </a:r>
            <a:r>
              <a:rPr lang="en-US" altLang="zh-CN" sz="2000" dirty="0" smtClean="0"/>
              <a:t>Dermis </a:t>
            </a:r>
            <a:r>
              <a:rPr lang="zh-CN" altLang="en-US" sz="2000" dirty="0" smtClean="0"/>
              <a:t>真皮层</a:t>
            </a:r>
            <a:r>
              <a:rPr lang="en-US" altLang="zh-CN" sz="2000" dirty="0" smtClean="0"/>
              <a:t>of the skin, </a:t>
            </a:r>
            <a:r>
              <a:rPr lang="en-US" altLang="zh-CN" sz="2000" dirty="0" err="1" smtClean="0"/>
              <a:t>submucosa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粘膜下层</a:t>
            </a:r>
            <a:r>
              <a:rPr lang="en-US" altLang="zh-CN" sz="2000" dirty="0" smtClean="0"/>
              <a:t>of the digestive tract, and fibrous capsules</a:t>
            </a:r>
            <a:r>
              <a:rPr lang="zh-CN" altLang="en-US" sz="2000" dirty="0" smtClean="0"/>
              <a:t>纤维囊</a:t>
            </a:r>
            <a:r>
              <a:rPr lang="en-US" altLang="zh-CN" sz="2000" dirty="0" smtClean="0"/>
              <a:t> of organs and joints.</a:t>
            </a:r>
          </a:p>
          <a:p>
            <a:r>
              <a:rPr lang="en-US" altLang="zh-CN" sz="2000" b="1" dirty="0" smtClean="0"/>
              <a:t>Function: </a:t>
            </a:r>
            <a:r>
              <a:rPr lang="en-US" altLang="zh-CN" sz="2000" dirty="0" smtClean="0"/>
              <a:t>Provides structural strength.</a:t>
            </a:r>
            <a:endParaRPr lang="zh-CN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934200" y="2133600"/>
            <a:ext cx="1737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The arrow points</a:t>
            </a:r>
          </a:p>
          <a:p>
            <a:r>
              <a:rPr lang="en-US" altLang="zh-CN" dirty="0" smtClean="0"/>
              <a:t>to a fibroblast.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048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093" name="Picture 5" descr="mil28207_02_25i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7" b="3833"/>
          <a:stretch/>
        </p:blipFill>
        <p:spPr bwMode="auto">
          <a:xfrm>
            <a:off x="76200" y="2133600"/>
            <a:ext cx="4876800" cy="3724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228600"/>
            <a:ext cx="3639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ea typeface="宋体" pitchFamily="2" charset="-122"/>
                <a:sym typeface="Symbol" pitchFamily="18" charset="2"/>
              </a:rPr>
              <a:t>(2) cartilage </a:t>
            </a:r>
            <a:r>
              <a:rPr lang="zh-CN" altLang="en-US" sz="2800" b="1" dirty="0">
                <a:ea typeface="宋体" pitchFamily="2" charset="-122"/>
                <a:sym typeface="Symbol" pitchFamily="18" charset="2"/>
              </a:rPr>
              <a:t>软骨组织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4297" y="981670"/>
            <a:ext cx="3066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i</a:t>
            </a:r>
            <a:r>
              <a:rPr lang="en-US" altLang="zh-CN" b="1" dirty="0" smtClean="0"/>
              <a:t>) Hyaline cartilage </a:t>
            </a:r>
            <a:r>
              <a:rPr lang="zh-CN" altLang="en-US" b="1" dirty="0" smtClean="0"/>
              <a:t>透明软骨</a:t>
            </a:r>
            <a:endParaRPr lang="en-US" altLang="zh-CN" b="1" dirty="0" smtClean="0"/>
          </a:p>
          <a:p>
            <a:r>
              <a:rPr lang="en-US" altLang="zh-CN" b="1" dirty="0" smtClean="0"/>
              <a:t>ii) Elastic cartilage </a:t>
            </a:r>
            <a:r>
              <a:rPr lang="zh-CN" altLang="en-US" b="1" dirty="0" smtClean="0"/>
              <a:t>弹性软骨</a:t>
            </a:r>
            <a:endParaRPr lang="en-US" altLang="zh-CN" b="1" dirty="0" smtClean="0"/>
          </a:p>
          <a:p>
            <a:r>
              <a:rPr lang="en-US" altLang="zh-CN" b="1" dirty="0" smtClean="0"/>
              <a:t>iii) Fibrocartilage </a:t>
            </a:r>
            <a:r>
              <a:rPr lang="zh-CN" altLang="en-US" b="1" dirty="0" smtClean="0"/>
              <a:t>纤维软骨</a:t>
            </a:r>
            <a:endParaRPr lang="zh-CN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029200" y="2624078"/>
            <a:ext cx="40297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Composition</a:t>
            </a:r>
            <a:r>
              <a:rPr lang="en-US" altLang="zh-CN" sz="2000" dirty="0" smtClean="0"/>
              <a:t>: cells are located in </a:t>
            </a:r>
          </a:p>
          <a:p>
            <a:r>
              <a:rPr lang="en-US" altLang="zh-CN" sz="2000" dirty="0" smtClean="0"/>
              <a:t>lacunae</a:t>
            </a:r>
            <a:r>
              <a:rPr lang="zh-CN" altLang="en-US" sz="2000" dirty="0" smtClean="0"/>
              <a:t>陷窝</a:t>
            </a:r>
            <a:r>
              <a:rPr lang="en-US" altLang="zh-CN" sz="2000" dirty="0" smtClean="0"/>
              <a:t>(arrow) surrounded by </a:t>
            </a:r>
          </a:p>
          <a:p>
            <a:r>
              <a:rPr lang="en-US" altLang="zh-CN" sz="2000" dirty="0"/>
              <a:t>i</a:t>
            </a:r>
            <a:r>
              <a:rPr lang="en-US" altLang="zh-CN" sz="2000" dirty="0" smtClean="0"/>
              <a:t>ntercellular material containing fine </a:t>
            </a:r>
          </a:p>
          <a:p>
            <a:r>
              <a:rPr lang="en-US" altLang="zh-CN" sz="2000" dirty="0" smtClean="0"/>
              <a:t>collagenous fibers.</a:t>
            </a:r>
          </a:p>
          <a:p>
            <a:r>
              <a:rPr lang="en-US" altLang="zh-CN" sz="2000" b="1" dirty="0" smtClean="0"/>
              <a:t>Location: </a:t>
            </a:r>
            <a:r>
              <a:rPr lang="en-US" altLang="zh-CN" sz="2000" dirty="0" smtClean="0"/>
              <a:t>Forms embryonic skeleton;</a:t>
            </a:r>
          </a:p>
          <a:p>
            <a:r>
              <a:rPr lang="en-US" altLang="zh-CN" sz="2000" dirty="0" smtClean="0"/>
              <a:t>covers ends of long bones; and forms </a:t>
            </a:r>
          </a:p>
          <a:p>
            <a:r>
              <a:rPr lang="en-US" altLang="zh-CN" sz="2000" dirty="0" smtClean="0"/>
              <a:t>cartilage of nose, trachea</a:t>
            </a:r>
            <a:r>
              <a:rPr lang="zh-CN" altLang="en-US" sz="2000" dirty="0" smtClean="0"/>
              <a:t>气管</a:t>
            </a:r>
            <a:r>
              <a:rPr lang="en-US" altLang="zh-CN" sz="2000" dirty="0" smtClean="0"/>
              <a:t>, and</a:t>
            </a:r>
          </a:p>
          <a:p>
            <a:r>
              <a:rPr lang="en-US" altLang="zh-CN" sz="2000" dirty="0" smtClean="0"/>
              <a:t>larynx.</a:t>
            </a:r>
          </a:p>
          <a:p>
            <a:r>
              <a:rPr lang="en-US" altLang="zh-CN" sz="2000" b="1" dirty="0" smtClean="0"/>
              <a:t>Function: </a:t>
            </a:r>
            <a:r>
              <a:rPr lang="en-US" altLang="zh-CN" sz="2000" dirty="0" smtClean="0"/>
              <a:t>Support and reinforcement.</a:t>
            </a:r>
            <a:endParaRPr lang="zh-CN" alt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19984" y="6023339"/>
            <a:ext cx="3066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i</a:t>
            </a:r>
            <a:r>
              <a:rPr lang="en-US" altLang="zh-CN" b="1" dirty="0"/>
              <a:t>) Hyaline cartilage </a:t>
            </a:r>
            <a:r>
              <a:rPr lang="zh-CN" altLang="en-US" b="1" dirty="0" smtClean="0"/>
              <a:t>透明软骨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6994762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117" name="Picture 5" descr="mil28207_02_25j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6" b="5032"/>
          <a:stretch/>
        </p:blipFill>
        <p:spPr bwMode="auto">
          <a:xfrm>
            <a:off x="1650748" y="1081489"/>
            <a:ext cx="5054851" cy="3490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03901" y="391180"/>
            <a:ext cx="459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ii) </a:t>
            </a:r>
            <a:r>
              <a:rPr lang="en-US" altLang="zh-CN" sz="2800" b="1" dirty="0"/>
              <a:t>Elastic cartilage </a:t>
            </a:r>
            <a:r>
              <a:rPr lang="zh-CN" altLang="en-US" sz="2800" b="1" dirty="0"/>
              <a:t>弹性软骨</a:t>
            </a:r>
            <a:endParaRPr lang="en-US" altLang="zh-CN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4924961"/>
            <a:ext cx="731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Composition</a:t>
            </a:r>
            <a:r>
              <a:rPr lang="en-US" altLang="zh-CN" sz="2000" dirty="0" smtClean="0"/>
              <a:t>: contains fine collagenous fibers and many elastic fibers in its intercellular material.</a:t>
            </a:r>
          </a:p>
          <a:p>
            <a:r>
              <a:rPr lang="en-US" altLang="zh-CN" sz="2000" b="1" dirty="0" smtClean="0"/>
              <a:t>Location: </a:t>
            </a:r>
            <a:r>
              <a:rPr lang="en-US" altLang="zh-CN" sz="2000" dirty="0" smtClean="0"/>
              <a:t>External ear, epiglottis</a:t>
            </a:r>
            <a:r>
              <a:rPr lang="zh-CN" altLang="en-US" sz="2000" dirty="0" smtClean="0"/>
              <a:t>会厌</a:t>
            </a:r>
            <a:endParaRPr lang="en-US" altLang="zh-CN" sz="2000" dirty="0" smtClean="0"/>
          </a:p>
          <a:p>
            <a:r>
              <a:rPr lang="en-US" altLang="zh-CN" sz="2000" b="1" dirty="0" smtClean="0"/>
              <a:t>Function: </a:t>
            </a:r>
            <a:r>
              <a:rPr lang="en-US" altLang="zh-CN" sz="2000" dirty="0" smtClean="0"/>
              <a:t>Maintains a structure’s shape while allowing great flexibility.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35270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28" name="Picture 4" descr="卵裂方式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379413"/>
            <a:ext cx="9144000" cy="196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29" name="Picture 5" descr="卵裂方式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3946525"/>
            <a:ext cx="91440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6"/>
          <p:cNvSpPr>
            <a:spLocks noChangeArrowheads="1"/>
          </p:cNvSpPr>
          <p:nvPr/>
        </p:nvSpPr>
        <p:spPr bwMode="auto">
          <a:xfrm>
            <a:off x="539750" y="2463800"/>
            <a:ext cx="8064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charset="0"/>
                <a:ea typeface="宋体" pitchFamily="2" charset="-122"/>
              </a:rPr>
              <a:t>incomplete cleavage - discal cleavage, </a:t>
            </a:r>
            <a:r>
              <a:rPr lang="zh-CN" altLang="en-US">
                <a:solidFill>
                  <a:schemeClr val="bg1"/>
                </a:solidFill>
                <a:latin typeface="Arial" charset="0"/>
                <a:ea typeface="宋体" pitchFamily="2" charset="-122"/>
                <a:sym typeface="Marlett" pitchFamily="2" charset="2"/>
              </a:rPr>
              <a:t>仅发生于动物极的细胞质部位：鸡</a:t>
            </a:r>
          </a:p>
        </p:txBody>
      </p:sp>
      <p:sp>
        <p:nvSpPr>
          <p:cNvPr id="21509" name="Rectangle 7"/>
          <p:cNvSpPr>
            <a:spLocks noChangeArrowheads="1"/>
          </p:cNvSpPr>
          <p:nvPr/>
        </p:nvSpPr>
        <p:spPr bwMode="auto">
          <a:xfrm>
            <a:off x="611188" y="5776913"/>
            <a:ext cx="81375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charset="0"/>
                <a:ea typeface="宋体" pitchFamily="2" charset="-122"/>
              </a:rPr>
              <a:t>incomplete cleavage - peripheral cleavage, </a:t>
            </a:r>
            <a:r>
              <a:rPr lang="zh-CN" altLang="en-US">
                <a:solidFill>
                  <a:schemeClr val="bg1"/>
                </a:solidFill>
                <a:latin typeface="Arial" charset="0"/>
                <a:ea typeface="宋体" pitchFamily="2" charset="-122"/>
                <a:sym typeface="Marlett" pitchFamily="2" charset="2"/>
              </a:rPr>
              <a:t>仅发生于卵表面，中黄卵：昆虫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141" name="Picture 5" descr="mil28207_02_25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0" b="6397"/>
          <a:stretch/>
        </p:blipFill>
        <p:spPr bwMode="auto">
          <a:xfrm>
            <a:off x="838200" y="1145754"/>
            <a:ext cx="7086600" cy="3779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03901" y="391180"/>
            <a:ext cx="4393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iii) Fibrocartilage </a:t>
            </a:r>
            <a:r>
              <a:rPr lang="zh-CN" altLang="en-US" sz="2800" b="1" dirty="0" smtClean="0"/>
              <a:t>纤维软骨</a:t>
            </a:r>
            <a:endParaRPr lang="en-US" altLang="zh-CN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5077361"/>
            <a:ext cx="7315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Composition</a:t>
            </a:r>
            <a:r>
              <a:rPr lang="en-US" altLang="zh-CN" sz="2000" dirty="0" smtClean="0"/>
              <a:t>: contains many large, collagenous fibers in its</a:t>
            </a:r>
          </a:p>
          <a:p>
            <a:r>
              <a:rPr lang="en-US" altLang="zh-CN" sz="2000" dirty="0" smtClean="0"/>
              <a:t>intercellular material.</a:t>
            </a:r>
          </a:p>
          <a:p>
            <a:r>
              <a:rPr lang="en-US" altLang="zh-CN" sz="2000" b="1" dirty="0" smtClean="0"/>
              <a:t>Location: </a:t>
            </a:r>
            <a:r>
              <a:rPr lang="en-US" altLang="zh-CN" sz="2000" dirty="0" smtClean="0"/>
              <a:t>Intervertebral disks, pubic </a:t>
            </a:r>
            <a:r>
              <a:rPr lang="en-US" altLang="zh-CN" sz="2000" dirty="0" err="1" smtClean="0"/>
              <a:t>symphysis</a:t>
            </a:r>
            <a:r>
              <a:rPr lang="zh-CN" altLang="en-US" sz="2000" dirty="0" smtClean="0"/>
              <a:t>耻骨联合</a:t>
            </a:r>
            <a:r>
              <a:rPr lang="en-US" altLang="zh-CN" sz="2000" dirty="0" smtClean="0"/>
              <a:t>, and disks</a:t>
            </a:r>
          </a:p>
          <a:p>
            <a:r>
              <a:rPr lang="en-US" altLang="zh-CN" sz="2000" dirty="0" smtClean="0"/>
              <a:t>of knee joint.</a:t>
            </a:r>
          </a:p>
          <a:p>
            <a:r>
              <a:rPr lang="en-US" altLang="zh-CN" sz="2000" b="1" dirty="0" smtClean="0"/>
              <a:t>Function: </a:t>
            </a:r>
            <a:r>
              <a:rPr lang="en-US" altLang="zh-CN" sz="2000" dirty="0" smtClean="0"/>
              <a:t>Absorbs compression shock </a:t>
            </a:r>
            <a:r>
              <a:rPr lang="zh-CN" altLang="en-US" sz="2000" dirty="0" smtClean="0"/>
              <a:t>压缩震动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21238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165" name="Picture 5" descr="mil28207_02_25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8" b="4961"/>
          <a:stretch/>
        </p:blipFill>
        <p:spPr bwMode="auto">
          <a:xfrm>
            <a:off x="1371600" y="1167788"/>
            <a:ext cx="6248400" cy="3709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4600" y="348734"/>
            <a:ext cx="51106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ea typeface="宋体" pitchFamily="2" charset="-122"/>
                <a:sym typeface="Symbol" pitchFamily="18" charset="2"/>
              </a:rPr>
              <a:t>(3) </a:t>
            </a:r>
            <a:r>
              <a:rPr lang="en-US" altLang="zh-CN" sz="4000" b="1" dirty="0" smtClean="0">
                <a:ea typeface="宋体" pitchFamily="2" charset="-122"/>
                <a:sym typeface="Symbol" pitchFamily="18" charset="2"/>
              </a:rPr>
              <a:t>Bone tissue</a:t>
            </a:r>
            <a:r>
              <a:rPr lang="zh-CN" altLang="en-US" sz="4000" b="1" dirty="0" smtClean="0">
                <a:ea typeface="宋体" pitchFamily="2" charset="-122"/>
                <a:sym typeface="Symbol" pitchFamily="18" charset="2"/>
              </a:rPr>
              <a:t>骨组织 </a:t>
            </a:r>
            <a:endParaRPr lang="zh-CN" altLang="en-US" sz="4000" b="1" dirty="0">
              <a:ea typeface="宋体" pitchFamily="2" charset="-122"/>
              <a:sym typeface="Symbol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600" y="5077361"/>
            <a:ext cx="7315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Composition</a:t>
            </a:r>
            <a:r>
              <a:rPr lang="en-US" altLang="zh-CN" sz="2000" dirty="0" smtClean="0"/>
              <a:t>: Bone matrix is deposited in concentric </a:t>
            </a:r>
            <a:r>
              <a:rPr lang="zh-CN" altLang="en-US" sz="2000" dirty="0" smtClean="0"/>
              <a:t>同心</a:t>
            </a:r>
            <a:r>
              <a:rPr lang="en-US" altLang="zh-CN" sz="2000" dirty="0" smtClean="0"/>
              <a:t>layers around </a:t>
            </a:r>
            <a:r>
              <a:rPr lang="en-US" altLang="zh-CN" sz="2000" dirty="0" err="1" smtClean="0"/>
              <a:t>osteonic</a:t>
            </a:r>
            <a:r>
              <a:rPr lang="en-US" altLang="zh-CN" sz="2000" dirty="0" smtClean="0"/>
              <a:t> canals.</a:t>
            </a:r>
          </a:p>
          <a:p>
            <a:r>
              <a:rPr lang="en-US" altLang="zh-CN" sz="2000" b="1" dirty="0" smtClean="0"/>
              <a:t>Location: </a:t>
            </a:r>
            <a:r>
              <a:rPr lang="en-US" altLang="zh-CN" sz="2000" dirty="0" smtClean="0"/>
              <a:t>Bones.</a:t>
            </a:r>
          </a:p>
          <a:p>
            <a:r>
              <a:rPr lang="en-US" altLang="zh-CN" sz="2000" b="1" dirty="0" smtClean="0"/>
              <a:t>Function: </a:t>
            </a:r>
            <a:r>
              <a:rPr lang="en-US" altLang="zh-CN" sz="2000" dirty="0" smtClean="0"/>
              <a:t>Supports, protects, provides lever system for muscles to act on, stores calcium and fat, and forms blood cells.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193001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189" name="Picture 5" descr="mil28207_02_25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1" b="4175"/>
          <a:stretch/>
        </p:blipFill>
        <p:spPr bwMode="auto">
          <a:xfrm>
            <a:off x="990600" y="903383"/>
            <a:ext cx="6858000" cy="394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4600" y="0"/>
            <a:ext cx="3727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ea typeface="宋体" pitchFamily="2" charset="-122"/>
                <a:sym typeface="Symbol" pitchFamily="18" charset="2"/>
              </a:rPr>
              <a:t>(3) </a:t>
            </a:r>
            <a:r>
              <a:rPr lang="en-US" altLang="zh-CN" sz="4000" b="1" dirty="0" smtClean="0">
                <a:ea typeface="宋体" pitchFamily="2" charset="-122"/>
                <a:sym typeface="Symbol" pitchFamily="18" charset="2"/>
              </a:rPr>
              <a:t>Blood tissue</a:t>
            </a:r>
            <a:r>
              <a:rPr lang="zh-CN" altLang="en-US" sz="4000" b="1" dirty="0" smtClean="0">
                <a:ea typeface="宋体" pitchFamily="2" charset="-122"/>
                <a:sym typeface="Symbol" pitchFamily="18" charset="2"/>
              </a:rPr>
              <a:t> </a:t>
            </a:r>
            <a:endParaRPr lang="zh-CN" altLang="en-US" sz="4000" b="1" dirty="0">
              <a:ea typeface="宋体" pitchFamily="2" charset="-122"/>
              <a:sym typeface="Symbol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5105400"/>
            <a:ext cx="7315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Composition</a:t>
            </a:r>
            <a:r>
              <a:rPr lang="en-US" altLang="zh-CN" sz="2000" dirty="0" smtClean="0"/>
              <a:t>: consists of red blood cells, white blood cells, and platelets suspended in an intercellular fluid (plasma)</a:t>
            </a:r>
            <a:r>
              <a:rPr lang="zh-CN" altLang="en-US" sz="2000" dirty="0" smtClean="0"/>
              <a:t>血浆</a:t>
            </a:r>
            <a:endParaRPr lang="en-US" altLang="zh-CN" sz="2000" dirty="0" smtClean="0"/>
          </a:p>
          <a:p>
            <a:r>
              <a:rPr lang="en-US" altLang="zh-CN" sz="2000" b="1" dirty="0" smtClean="0"/>
              <a:t>Location: </a:t>
            </a:r>
            <a:r>
              <a:rPr lang="en-US" altLang="zh-CN" sz="2000" dirty="0" smtClean="0"/>
              <a:t>Within blood vessels</a:t>
            </a:r>
          </a:p>
          <a:p>
            <a:r>
              <a:rPr lang="en-US" altLang="zh-CN" sz="2000" b="1" dirty="0" smtClean="0"/>
              <a:t>Function: </a:t>
            </a:r>
            <a:r>
              <a:rPr lang="en-US" altLang="zh-CN" sz="2000" dirty="0" smtClean="0"/>
              <a:t>Transports oxygen, carbon dioxide, nutrients, wastes, hormones, minerals, vitamins, and other substances.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552229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213" name="Picture 5" descr="mil28207_02_25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3" b="3102"/>
          <a:stretch/>
        </p:blipFill>
        <p:spPr bwMode="auto">
          <a:xfrm>
            <a:off x="1676400" y="1145754"/>
            <a:ext cx="6172200" cy="3756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676400" y="268069"/>
            <a:ext cx="57048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ym typeface="Symbol" pitchFamily="18" charset="2"/>
              </a:rPr>
              <a:t>1.3 Nervous tissue </a:t>
            </a:r>
            <a:r>
              <a:rPr lang="zh-CN" altLang="en-US" sz="3600" b="1" dirty="0">
                <a:sym typeface="Symbol" pitchFamily="18" charset="2"/>
              </a:rPr>
              <a:t>神经组织</a:t>
            </a:r>
            <a:endParaRPr lang="zh-CN" alt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24000" y="5105400"/>
            <a:ext cx="7315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Composition</a:t>
            </a:r>
            <a:r>
              <a:rPr lang="en-US" altLang="zh-CN" sz="2000" dirty="0" smtClean="0"/>
              <a:t>: Consists of neurons.</a:t>
            </a:r>
          </a:p>
          <a:p>
            <a:r>
              <a:rPr lang="en-US" altLang="zh-CN" sz="2000" b="1" dirty="0" smtClean="0"/>
              <a:t>Location: </a:t>
            </a:r>
            <a:r>
              <a:rPr lang="en-US" altLang="zh-CN" sz="2000" dirty="0" smtClean="0"/>
              <a:t>Brain, spinal cord, and nerves.</a:t>
            </a:r>
          </a:p>
          <a:p>
            <a:r>
              <a:rPr lang="en-US" altLang="zh-CN" sz="2000" b="1" dirty="0" smtClean="0"/>
              <a:t>Function: </a:t>
            </a:r>
            <a:r>
              <a:rPr lang="en-US" altLang="zh-CN" sz="2000" dirty="0" smtClean="0"/>
              <a:t>Transmits electrical signals from sensory receptors to the spinal cord or brain, and from the spinal cord or brain to effectors </a:t>
            </a:r>
            <a:r>
              <a:rPr lang="zh-CN" altLang="en-US" sz="2000" dirty="0"/>
              <a:t>效应器</a:t>
            </a:r>
            <a:r>
              <a:rPr lang="en-US" altLang="zh-CN" sz="2000" dirty="0" smtClean="0"/>
              <a:t>(muscles and glands)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95650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238" name="Picture 6" descr="mil28207_0225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6" b="9145"/>
          <a:stretch/>
        </p:blipFill>
        <p:spPr bwMode="auto">
          <a:xfrm>
            <a:off x="241300" y="1600200"/>
            <a:ext cx="8597900" cy="252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676400" y="268069"/>
            <a:ext cx="54569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ym typeface="Symbol" pitchFamily="18" charset="2"/>
              </a:rPr>
              <a:t>1.4 Muscle </a:t>
            </a:r>
            <a:r>
              <a:rPr lang="en-US" altLang="zh-CN" sz="3600" b="1" dirty="0">
                <a:sym typeface="Symbol" pitchFamily="18" charset="2"/>
              </a:rPr>
              <a:t>tissue </a:t>
            </a:r>
            <a:r>
              <a:rPr lang="zh-CN" altLang="en-US" sz="3600" b="1" dirty="0" smtClean="0">
                <a:sym typeface="Symbol" pitchFamily="18" charset="2"/>
              </a:rPr>
              <a:t>肌肉组织</a:t>
            </a:r>
            <a:endParaRPr lang="zh-CN" alt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066800" y="4751942"/>
            <a:ext cx="731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Composition</a:t>
            </a:r>
            <a:r>
              <a:rPr lang="en-US" altLang="zh-CN" sz="2000" dirty="0" smtClean="0"/>
              <a:t>: Consists of striated muscle fibers (cells) that are long and cylindrical</a:t>
            </a:r>
            <a:r>
              <a:rPr lang="zh-CN" altLang="en-US" sz="2000" dirty="0" smtClean="0"/>
              <a:t>圆柱 </a:t>
            </a:r>
            <a:r>
              <a:rPr lang="en-US" altLang="zh-CN" sz="2000" dirty="0" smtClean="0"/>
              <a:t>and contain many peripheral nuclei</a:t>
            </a:r>
            <a:r>
              <a:rPr lang="zh-CN" altLang="en-US" sz="2000" dirty="0" smtClean="0"/>
              <a:t>外围核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b="1" dirty="0" smtClean="0"/>
              <a:t>Location: </a:t>
            </a:r>
            <a:r>
              <a:rPr lang="en-US" altLang="zh-CN" sz="2000" dirty="0" smtClean="0"/>
              <a:t>In skeletal muscles attached to bones.</a:t>
            </a:r>
          </a:p>
          <a:p>
            <a:r>
              <a:rPr lang="en-US" altLang="zh-CN" sz="2000" b="1" dirty="0" smtClean="0"/>
              <a:t>Function: </a:t>
            </a:r>
            <a:r>
              <a:rPr lang="en-US" altLang="zh-CN" sz="2000" dirty="0" smtClean="0"/>
              <a:t>Voluntary movement, locomotion</a:t>
            </a:r>
            <a:endParaRPr lang="zh-CN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544669" y="22098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横纹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43200" y="4139625"/>
            <a:ext cx="3814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/>
              <a:t>i</a:t>
            </a:r>
            <a:r>
              <a:rPr lang="en-US" altLang="zh-CN" sz="2800" b="1" dirty="0" smtClean="0"/>
              <a:t>) Skeletal muscle tissue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9132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261" name="Picture 5" descr="mil28207_02_25p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5" b="3478"/>
          <a:stretch/>
        </p:blipFill>
        <p:spPr bwMode="auto">
          <a:xfrm>
            <a:off x="228600" y="838200"/>
            <a:ext cx="43434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 descr="mil28207_02_25p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0" b="4721"/>
          <a:stretch/>
        </p:blipFill>
        <p:spPr bwMode="auto">
          <a:xfrm>
            <a:off x="4724400" y="931843"/>
            <a:ext cx="4267200" cy="3868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25569" y="285557"/>
            <a:ext cx="4047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ii) Smooth muscle tissue</a:t>
            </a:r>
            <a:endParaRPr lang="zh-CN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066800" y="4800600"/>
            <a:ext cx="7315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Composition</a:t>
            </a:r>
            <a:r>
              <a:rPr lang="en-US" altLang="zh-CN" sz="2000" dirty="0" smtClean="0"/>
              <a:t>: Consists of spindle-shaped cells</a:t>
            </a:r>
            <a:r>
              <a:rPr lang="zh-CN" altLang="en-US" sz="2000" dirty="0" smtClean="0"/>
              <a:t>狭长</a:t>
            </a:r>
            <a:r>
              <a:rPr lang="en-US" altLang="zh-CN" sz="2000" dirty="0" smtClean="0"/>
              <a:t>, each containing a single centrally located nucleus (arrow). Cells are arranged closely to form sheets. Smooth muscle tissue is not </a:t>
            </a:r>
            <a:r>
              <a:rPr lang="en-US" altLang="zh-CN" sz="2000" dirty="0" err="1" smtClean="0"/>
              <a:t>straited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b="1" dirty="0" smtClean="0"/>
              <a:t>Location: </a:t>
            </a:r>
            <a:r>
              <a:rPr lang="en-US" altLang="zh-CN" sz="2000" dirty="0" smtClean="0"/>
              <a:t>Mostly in the walls of hollow organs.</a:t>
            </a:r>
          </a:p>
          <a:p>
            <a:r>
              <a:rPr lang="en-US" altLang="zh-CN" sz="2000" b="1" dirty="0" smtClean="0"/>
              <a:t>Function: </a:t>
            </a:r>
            <a:r>
              <a:rPr lang="en-US" altLang="zh-CN" sz="2000" dirty="0" smtClean="0"/>
              <a:t>Moves substances or objects (foodstuff, urine, a baby) along internal passageways; involuntary control.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79162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309" name="Picture 5" descr="mil28207_02_25q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5" b="3456"/>
          <a:stretch/>
        </p:blipFill>
        <p:spPr bwMode="auto">
          <a:xfrm>
            <a:off x="762000" y="826266"/>
            <a:ext cx="4572000" cy="4050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90800" y="152400"/>
            <a:ext cx="4572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iii) Cardiac muscle tissue</a:t>
            </a:r>
            <a:endParaRPr lang="zh-CN" altLang="en-US" sz="3200" b="1" dirty="0"/>
          </a:p>
        </p:txBody>
      </p:sp>
      <p:pic>
        <p:nvPicPr>
          <p:cNvPr id="6" name="Picture 5" descr="mil28207_02_25q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" b="3474"/>
          <a:stretch/>
        </p:blipFill>
        <p:spPr bwMode="auto">
          <a:xfrm>
            <a:off x="5462587" y="870332"/>
            <a:ext cx="3224213" cy="3911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66800" y="4998184"/>
            <a:ext cx="7315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Composition</a:t>
            </a:r>
            <a:r>
              <a:rPr lang="en-US" altLang="zh-CN" sz="2000" dirty="0" smtClean="0"/>
              <a:t>: Consists of branched striated cells, each containing a single nucleus and specialized cell junctions called intercalated disks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that allow ions to move quickly from cell to cell.</a:t>
            </a:r>
          </a:p>
          <a:p>
            <a:r>
              <a:rPr lang="en-US" altLang="zh-CN" sz="2000" b="1" dirty="0" smtClean="0"/>
              <a:t>Location: </a:t>
            </a:r>
            <a:r>
              <a:rPr lang="en-US" altLang="zh-CN" sz="2000" dirty="0" smtClean="0"/>
              <a:t>The walls of the heart.</a:t>
            </a:r>
          </a:p>
          <a:p>
            <a:r>
              <a:rPr lang="en-US" altLang="zh-CN" sz="2000" b="1" dirty="0" smtClean="0"/>
              <a:t>Function: </a:t>
            </a:r>
            <a:r>
              <a:rPr lang="en-US" altLang="zh-CN" sz="2000" dirty="0" smtClean="0"/>
              <a:t>propels blood into the circulation; involuntary control.</a:t>
            </a:r>
            <a:endParaRPr lang="zh-CN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382869" y="29834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闰盘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869498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357" name="Picture 5" descr="mil28207_02_bx0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8"/>
          <a:stretch/>
        </p:blipFill>
        <p:spPr bwMode="auto">
          <a:xfrm>
            <a:off x="533400" y="914400"/>
            <a:ext cx="807720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81200" y="5301734"/>
            <a:ext cx="5462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The origin of eukaryotic cells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209153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altLang="zh-CN" dirty="0">
                <a:effectLst/>
                <a:ea typeface="宋体" pitchFamily="2" charset="-122"/>
              </a:rPr>
              <a:t>2. </a:t>
            </a:r>
            <a:r>
              <a:rPr lang="en-US" altLang="zh-CN" dirty="0" smtClean="0">
                <a:effectLst/>
                <a:ea typeface="宋体" pitchFamily="2" charset="-122"/>
              </a:rPr>
              <a:t>Organs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1142999"/>
          </a:xfrm>
        </p:spPr>
        <p:txBody>
          <a:bodyPr/>
          <a:lstStyle/>
          <a:p>
            <a:r>
              <a:rPr lang="en-US" altLang="zh-CN" b="1" dirty="0" smtClean="0">
                <a:effectLst/>
              </a:rPr>
              <a:t>Functional units of an animal’s body that are made up of more than one type of tissue.</a:t>
            </a:r>
            <a:endParaRPr lang="zh-CN" altLang="en-US" b="1" dirty="0">
              <a:effectLst/>
            </a:endParaRPr>
          </a:p>
        </p:txBody>
      </p:sp>
      <p:pic>
        <p:nvPicPr>
          <p:cNvPr id="7170" name="Picture 2" descr="http://medicalimages.allrefer.com/large/abdominal-organ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95600"/>
            <a:ext cx="41910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15000" y="3893403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Abdominal organs</a:t>
            </a:r>
          </a:p>
          <a:p>
            <a:r>
              <a:rPr lang="en-US" altLang="zh-CN" sz="2400" b="1" dirty="0" smtClean="0"/>
              <a:t>of a human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290179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ffectLst/>
              </a:rPr>
              <a:t>3. Organ systems</a:t>
            </a:r>
            <a:endParaRPr lang="zh-CN" altLang="en-US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effectLst/>
              </a:rPr>
              <a:t>An organ system is an association of organs that together performs an overall function. </a:t>
            </a:r>
            <a:r>
              <a:rPr lang="en-US" altLang="zh-CN" dirty="0" smtClean="0">
                <a:effectLst/>
              </a:rPr>
              <a:t>Examples include integumentary</a:t>
            </a:r>
            <a:r>
              <a:rPr lang="zh-CN" altLang="en-US" dirty="0" smtClean="0">
                <a:effectLst/>
              </a:rPr>
              <a:t>皮肤</a:t>
            </a:r>
            <a:r>
              <a:rPr lang="en-US" altLang="zh-CN" dirty="0" smtClean="0">
                <a:effectLst/>
              </a:rPr>
              <a:t>, skeletal, muscular, nervous, endocrine, circulatory, lymphatic</a:t>
            </a:r>
            <a:r>
              <a:rPr lang="zh-CN" altLang="en-US" dirty="0" smtClean="0">
                <a:effectLst/>
              </a:rPr>
              <a:t>淋巴</a:t>
            </a:r>
            <a:r>
              <a:rPr lang="en-US" altLang="zh-CN" dirty="0" smtClean="0">
                <a:effectLst/>
              </a:rPr>
              <a:t>, respiratory, digestive, urinary, and reproductive systems (see details in table 2.4 in the </a:t>
            </a:r>
            <a:r>
              <a:rPr lang="en-US" altLang="zh-CN" dirty="0" err="1" smtClean="0">
                <a:effectLst/>
              </a:rPr>
              <a:t>english</a:t>
            </a:r>
            <a:r>
              <a:rPr lang="en-US" altLang="zh-CN" dirty="0" smtClean="0">
                <a:effectLst/>
              </a:rPr>
              <a:t> textbook).  </a:t>
            </a:r>
            <a:endParaRPr lang="zh-CN" alt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764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990600"/>
            <a:ext cx="8135938" cy="40941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r>
              <a:rPr lang="en-US" altLang="zh-CN" sz="3600" b="1">
                <a:ea typeface="宋体" pitchFamily="2" charset="-122"/>
              </a:rPr>
              <a:t>Two main patterns of complete cleavage</a:t>
            </a:r>
          </a:p>
          <a:p>
            <a:endParaRPr lang="en-US" altLang="zh-CN" sz="2800">
              <a:ea typeface="宋体" pitchFamily="2" charset="-122"/>
              <a:sym typeface="Symbol" pitchFamily="18" charset="2"/>
            </a:endParaRPr>
          </a:p>
          <a:p>
            <a:r>
              <a:rPr lang="en-US" altLang="zh-CN" sz="2800">
                <a:ea typeface="宋体" pitchFamily="2" charset="-122"/>
                <a:sym typeface="Symbol" pitchFamily="18" charset="2"/>
              </a:rPr>
              <a:t>1. Spiral cleavage </a:t>
            </a:r>
            <a:r>
              <a:rPr lang="zh-CN" altLang="en-US" sz="2800">
                <a:ea typeface="宋体" pitchFamily="2" charset="-122"/>
                <a:sym typeface="Symbol" pitchFamily="18" charset="2"/>
              </a:rPr>
              <a:t>螺旋型卵裂</a:t>
            </a:r>
          </a:p>
          <a:p>
            <a:r>
              <a:rPr lang="en-US" altLang="zh-CN" sz="2800">
                <a:ea typeface="宋体" pitchFamily="2" charset="-122"/>
                <a:sym typeface="Symbol" pitchFamily="18" charset="2"/>
              </a:rPr>
              <a:t>The upper cells are located between the lower cells</a:t>
            </a:r>
          </a:p>
          <a:p>
            <a:endParaRPr lang="en-US" altLang="zh-CN" sz="2800">
              <a:ea typeface="宋体" pitchFamily="2" charset="-122"/>
              <a:sym typeface="Symbol" pitchFamily="18" charset="2"/>
            </a:endParaRPr>
          </a:p>
          <a:p>
            <a:endParaRPr lang="en-US" altLang="zh-CN" sz="2800">
              <a:ea typeface="宋体" pitchFamily="2" charset="-122"/>
              <a:sym typeface="Symbol" pitchFamily="18" charset="2"/>
            </a:endParaRPr>
          </a:p>
          <a:p>
            <a:r>
              <a:rPr lang="en-US" altLang="zh-CN" sz="2800">
                <a:ea typeface="宋体" pitchFamily="2" charset="-122"/>
                <a:sym typeface="Symbol" pitchFamily="18" charset="2"/>
              </a:rPr>
              <a:t>2. Radial cleavage </a:t>
            </a:r>
            <a:r>
              <a:rPr lang="zh-CN" altLang="en-US" sz="2800">
                <a:ea typeface="宋体" pitchFamily="2" charset="-122"/>
                <a:sym typeface="Symbol" pitchFamily="18" charset="2"/>
              </a:rPr>
              <a:t>辐射型卵裂</a:t>
            </a:r>
          </a:p>
          <a:p>
            <a:r>
              <a:rPr lang="en-US" altLang="zh-CN" sz="2800">
                <a:ea typeface="宋体" pitchFamily="2" charset="-122"/>
                <a:sym typeface="Symbol" pitchFamily="18" charset="2"/>
              </a:rPr>
              <a:t>The upper cells are located on the lower cells</a:t>
            </a:r>
          </a:p>
          <a:p>
            <a:endParaRPr lang="zh-CN" altLang="en-US" sz="2800"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altLang="zh-CN" sz="7200" dirty="0" smtClean="0">
                <a:effectLst/>
              </a:rPr>
              <a:t>Next lecture</a:t>
            </a:r>
            <a:endParaRPr lang="zh-CN" altLang="en-US" sz="7200" dirty="0">
              <a:effectLst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87776" y="2057400"/>
            <a:ext cx="8229600" cy="1828800"/>
          </a:xfrm>
        </p:spPr>
        <p:txBody>
          <a:bodyPr/>
          <a:lstStyle/>
          <a:p>
            <a:r>
              <a:rPr lang="en-US" altLang="zh-CN" sz="4800" dirty="0" smtClean="0">
                <a:effectLst/>
                <a:ea typeface="宋体" pitchFamily="2" charset="-122"/>
              </a:rPr>
              <a:t>Chapter 5. Classification </a:t>
            </a:r>
            <a:r>
              <a:rPr lang="en-US" altLang="zh-CN" sz="4800" dirty="0">
                <a:effectLst/>
                <a:ea typeface="宋体" pitchFamily="2" charset="-122"/>
              </a:rPr>
              <a:t>and systematics </a:t>
            </a:r>
            <a:r>
              <a:rPr lang="en-US" altLang="zh-CN" sz="4800" dirty="0" smtClean="0">
                <a:effectLst/>
                <a:ea typeface="宋体" pitchFamily="2" charset="-122"/>
              </a:rPr>
              <a:t>of </a:t>
            </a:r>
            <a:r>
              <a:rPr lang="en-US" altLang="zh-CN" sz="4800" dirty="0" err="1" smtClean="0">
                <a:effectLst/>
                <a:ea typeface="宋体" pitchFamily="2" charset="-122"/>
              </a:rPr>
              <a:t>Animalia</a:t>
            </a:r>
            <a:endParaRPr lang="en-US" altLang="zh-CN" sz="4800" dirty="0" smtClean="0">
              <a:effectLst/>
              <a:ea typeface="宋体" pitchFamily="2" charset="-122"/>
            </a:endParaRPr>
          </a:p>
          <a:p>
            <a:r>
              <a:rPr lang="en-US" altLang="zh-CN" sz="4800" dirty="0" smtClean="0">
                <a:effectLst/>
                <a:ea typeface="宋体" pitchFamily="2" charset="-122"/>
              </a:rPr>
              <a:t>Chapter 6. Protozoa</a:t>
            </a:r>
            <a:endParaRPr lang="zh-CN" altLang="en-US" sz="4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356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ChangeArrowheads="1"/>
          </p:cNvSpPr>
          <p:nvPr/>
        </p:nvSpPr>
        <p:spPr bwMode="auto">
          <a:xfrm>
            <a:off x="2590800" y="6015038"/>
            <a:ext cx="356393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b">
            <a:spAutoFit/>
          </a:bodyPr>
          <a:lstStyle/>
          <a:p>
            <a:pPr>
              <a:defRPr/>
            </a:pPr>
            <a:r>
              <a:rPr lang="en-US" altLang="zh-CN" sz="2400" b="1" dirty="0">
                <a:latin typeface="+mn-lt"/>
                <a:sym typeface="Symbol" pitchFamily="18" charset="2"/>
              </a:rPr>
              <a:t>Spiral cleavage of snail</a:t>
            </a:r>
          </a:p>
        </p:txBody>
      </p:sp>
      <p:pic>
        <p:nvPicPr>
          <p:cNvPr id="23555" name="Picture 4" descr="006蜗牛螺旋卵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"/>
            <a:ext cx="64801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1" name="Rectangle 3"/>
          <p:cNvSpPr>
            <a:spLocks noChangeArrowheads="1"/>
          </p:cNvSpPr>
          <p:nvPr/>
        </p:nvSpPr>
        <p:spPr bwMode="auto">
          <a:xfrm>
            <a:off x="538163" y="4992688"/>
            <a:ext cx="38893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b">
            <a:spAutoFit/>
          </a:bodyPr>
          <a:lstStyle/>
          <a:p>
            <a:pPr>
              <a:defRPr/>
            </a:pPr>
            <a:r>
              <a:rPr lang="en-US" altLang="zh-CN" sz="2000" b="1" dirty="0">
                <a:latin typeface="+mn-lt"/>
                <a:sym typeface="Symbol" pitchFamily="18" charset="2"/>
              </a:rPr>
              <a:t>Radial cleavage of </a:t>
            </a:r>
            <a:r>
              <a:rPr lang="en-US" altLang="zh-CN" sz="2000" b="1" dirty="0">
                <a:latin typeface="+mn-lt"/>
              </a:rPr>
              <a:t>sea urchin</a:t>
            </a:r>
            <a:r>
              <a:rPr lang="en-US" altLang="zh-CN" sz="2400" b="1" dirty="0">
                <a:latin typeface="+mn-lt"/>
              </a:rPr>
              <a:t> </a:t>
            </a:r>
          </a:p>
        </p:txBody>
      </p:sp>
      <p:pic>
        <p:nvPicPr>
          <p:cNvPr id="24579" name="Picture 4" descr="008海胆辐射卵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"/>
          <a:stretch>
            <a:fillRect/>
          </a:stretch>
        </p:blipFill>
        <p:spPr bwMode="auto">
          <a:xfrm>
            <a:off x="307975" y="1019175"/>
            <a:ext cx="3795713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453" name="Rectangle 5"/>
          <p:cNvSpPr>
            <a:spLocks noChangeArrowheads="1"/>
          </p:cNvSpPr>
          <p:nvPr/>
        </p:nvSpPr>
        <p:spPr bwMode="auto">
          <a:xfrm>
            <a:off x="5654675" y="5010150"/>
            <a:ext cx="27352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b">
            <a:spAutoFit/>
          </a:bodyPr>
          <a:lstStyle/>
          <a:p>
            <a:pPr>
              <a:defRPr/>
            </a:pPr>
            <a:r>
              <a:rPr lang="en-US" altLang="zh-CN" sz="2000" b="1" dirty="0">
                <a:latin typeface="+mn-lt"/>
                <a:sym typeface="Symbol" pitchFamily="18" charset="2"/>
              </a:rPr>
              <a:t>Radial cleavage</a:t>
            </a:r>
          </a:p>
        </p:txBody>
      </p:sp>
      <p:pic>
        <p:nvPicPr>
          <p:cNvPr id="24581" name="Picture 7" descr="007辐射卵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090613"/>
            <a:ext cx="4716463" cy="363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Rectangle 2"/>
          <p:cNvSpPr>
            <a:spLocks noChangeArrowheads="1"/>
          </p:cNvSpPr>
          <p:nvPr/>
        </p:nvSpPr>
        <p:spPr bwMode="auto">
          <a:xfrm>
            <a:off x="228600" y="1219200"/>
            <a:ext cx="8686800" cy="5581650"/>
          </a:xfrm>
          <a:prstGeom prst="rect">
            <a:avLst/>
          </a:prstGeom>
          <a:ln>
            <a:solidFill>
              <a:schemeClr val="bg1"/>
            </a:solidFill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>
              <a:buFont typeface="Symbol" pitchFamily="18" charset="2"/>
              <a:buNone/>
              <a:defRPr/>
            </a:pPr>
            <a:r>
              <a:rPr lang="en-US" altLang="zh-CN" sz="3200" b="1" dirty="0">
                <a:ln>
                  <a:solidFill>
                    <a:schemeClr val="bg1"/>
                  </a:solidFill>
                </a:ln>
                <a:ea typeface="宋体" pitchFamily="2" charset="-122"/>
                <a:sym typeface="Symbol" pitchFamily="18" charset="2"/>
              </a:rPr>
              <a:t>Embryonic cells up to thousands</a:t>
            </a:r>
          </a:p>
          <a:p>
            <a:pPr>
              <a:defRPr/>
            </a:pPr>
            <a:endParaRPr lang="en-US" altLang="zh-CN" sz="3200" b="1" dirty="0">
              <a:ln>
                <a:solidFill>
                  <a:schemeClr val="bg1"/>
                </a:solidFill>
              </a:ln>
              <a:sym typeface="Symbol" pitchFamily="18" charset="2"/>
            </a:endParaRPr>
          </a:p>
          <a:p>
            <a:pPr>
              <a:defRPr/>
            </a:pPr>
            <a:r>
              <a:rPr lang="en-US" altLang="zh-CN" sz="3200" b="1" dirty="0">
                <a:ln>
                  <a:solidFill>
                    <a:schemeClr val="bg1"/>
                  </a:solidFill>
                </a:ln>
                <a:sym typeface="Symbol" pitchFamily="18" charset="2"/>
              </a:rPr>
              <a:t> </a:t>
            </a:r>
            <a:r>
              <a:rPr lang="en-US" altLang="zh-CN" sz="3200" b="1" dirty="0" err="1">
                <a:ln>
                  <a:solidFill>
                    <a:schemeClr val="bg1"/>
                  </a:solidFill>
                </a:ln>
              </a:rPr>
              <a:t>blastoderm</a:t>
            </a:r>
            <a:r>
              <a:rPr lang="en-US" altLang="zh-CN" sz="3200" b="1" dirty="0">
                <a:ln>
                  <a:solidFill>
                    <a:schemeClr val="bg1"/>
                  </a:solidFill>
                </a:ln>
              </a:rPr>
              <a:t> </a:t>
            </a:r>
            <a:r>
              <a:rPr lang="zh-CN" altLang="en-US" sz="3200" b="1" dirty="0">
                <a:ln>
                  <a:solidFill>
                    <a:schemeClr val="bg1"/>
                  </a:solidFill>
                </a:ln>
              </a:rPr>
              <a:t>囊胚层</a:t>
            </a:r>
          </a:p>
          <a:p>
            <a:pPr>
              <a:defRPr/>
            </a:pPr>
            <a:r>
              <a:rPr lang="en-US" altLang="zh-CN" sz="3200" b="1" dirty="0">
                <a:ln>
                  <a:solidFill>
                    <a:schemeClr val="bg1"/>
                  </a:solidFill>
                </a:ln>
                <a:sym typeface="Symbol" pitchFamily="18" charset="2"/>
              </a:rPr>
              <a:t>- </a:t>
            </a:r>
            <a:r>
              <a:rPr lang="en-US" altLang="zh-CN" sz="3200" b="1" dirty="0">
                <a:ln>
                  <a:solidFill>
                    <a:schemeClr val="bg1"/>
                  </a:solidFill>
                </a:ln>
              </a:rPr>
              <a:t>blastula cells arranged in a single layer</a:t>
            </a:r>
            <a:endParaRPr lang="en-US" altLang="zh-CN" sz="3200" b="1" dirty="0">
              <a:ln>
                <a:solidFill>
                  <a:schemeClr val="bg1"/>
                </a:solidFill>
              </a:ln>
              <a:ea typeface="宋体" pitchFamily="2" charset="-122"/>
              <a:sym typeface="Symbol" pitchFamily="18" charset="2"/>
            </a:endParaRPr>
          </a:p>
          <a:p>
            <a:pPr>
              <a:buFont typeface="Symbol" pitchFamily="18" charset="2"/>
              <a:buNone/>
              <a:defRPr/>
            </a:pPr>
            <a:r>
              <a:rPr lang="en-US" altLang="zh-CN" sz="3200" b="1" dirty="0">
                <a:ln>
                  <a:solidFill>
                    <a:schemeClr val="bg1"/>
                  </a:solidFill>
                </a:ln>
                <a:ea typeface="宋体" pitchFamily="2" charset="-122"/>
                <a:sym typeface="Symbol" pitchFamily="18" charset="2"/>
              </a:rPr>
              <a:t> </a:t>
            </a:r>
            <a:r>
              <a:rPr lang="en-US" altLang="zh-CN" sz="3200" b="1" dirty="0">
                <a:ln>
                  <a:solidFill>
                    <a:schemeClr val="bg1"/>
                  </a:solidFill>
                </a:ln>
              </a:rPr>
              <a:t>blastula cavity </a:t>
            </a:r>
            <a:r>
              <a:rPr lang="zh-CN" altLang="en-US" sz="3200" b="1" dirty="0">
                <a:ln>
                  <a:solidFill>
                    <a:schemeClr val="bg1"/>
                  </a:solidFill>
                </a:ln>
                <a:ea typeface="宋体" pitchFamily="2" charset="-122"/>
              </a:rPr>
              <a:t>囊胚腔</a:t>
            </a:r>
          </a:p>
          <a:p>
            <a:pPr>
              <a:buFont typeface="Symbol" pitchFamily="18" charset="2"/>
              <a:buNone/>
              <a:defRPr/>
            </a:pPr>
            <a:r>
              <a:rPr lang="en-US" altLang="zh-CN" sz="3200" b="1" dirty="0">
                <a:ln>
                  <a:solidFill>
                    <a:schemeClr val="bg1"/>
                  </a:solidFill>
                </a:ln>
                <a:sym typeface="Symbol" pitchFamily="18" charset="2"/>
              </a:rPr>
              <a:t>- globular, with cavity in center</a:t>
            </a:r>
          </a:p>
          <a:p>
            <a:pPr>
              <a:buFont typeface="Symbol" pitchFamily="18" charset="2"/>
              <a:buNone/>
              <a:defRPr/>
            </a:pPr>
            <a:endParaRPr lang="en-US" altLang="zh-CN" sz="3200" b="1" dirty="0">
              <a:ln>
                <a:solidFill>
                  <a:schemeClr val="bg1"/>
                </a:solidFill>
              </a:ln>
            </a:endParaRPr>
          </a:p>
          <a:p>
            <a:pPr>
              <a:buFont typeface="Symbol" pitchFamily="18" charset="2"/>
              <a:buNone/>
              <a:defRPr/>
            </a:pPr>
            <a:r>
              <a:rPr lang="en-US" altLang="zh-CN" sz="3200" b="1" dirty="0">
                <a:ln>
                  <a:solidFill>
                    <a:schemeClr val="bg1"/>
                  </a:solidFill>
                </a:ln>
              </a:rPr>
              <a:t>Blastula cavity provides spaces for movement of embryonic cells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0" y="304800"/>
            <a:ext cx="430951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dirty="0">
                <a:latin typeface="+mn-lt"/>
              </a:rPr>
              <a:t>Blastula stage</a:t>
            </a:r>
            <a:r>
              <a:rPr lang="zh-CN" altLang="en-US" sz="3600" b="1" dirty="0">
                <a:ln>
                  <a:solidFill>
                    <a:schemeClr val="bg1"/>
                  </a:solidFill>
                </a:ln>
                <a:latin typeface="+mn-lt"/>
                <a:ea typeface="宋体" pitchFamily="2" charset="-122"/>
              </a:rPr>
              <a:t>囊胚期</a:t>
            </a:r>
            <a:endParaRPr lang="zh-CN" altLang="en-US" sz="3600" b="1" dirty="0">
              <a:ln>
                <a:solidFill>
                  <a:schemeClr val="bg1"/>
                </a:solidFill>
              </a:ln>
              <a:latin typeface="+mn-lt"/>
              <a:ea typeface="宋体" pitchFamily="2" charset="-122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</a:defRPr>
        </a:defPPr>
      </a:lstStyle>
    </a:lnDef>
  </a:objectDefaults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</Template>
  <TotalTime>4497</TotalTime>
  <Words>2110</Words>
  <Application>Microsoft Office PowerPoint</Application>
  <PresentationFormat>全屏显示(4:3)</PresentationFormat>
  <Paragraphs>368</Paragraphs>
  <Slides>60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1" baseType="lpstr">
      <vt:lpstr>Stream</vt:lpstr>
      <vt:lpstr>Chapter 3. Embryonic development of animals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Chapter 4. Tissues, Organs, and Organ Systems</vt:lpstr>
      <vt:lpstr>Levels of biological organization - a hierarchical structure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 Organs</vt:lpstr>
      <vt:lpstr>3. Organ systems</vt:lpstr>
      <vt:lpstr>Next lecture</vt:lpstr>
    </vt:vector>
  </TitlesOfParts>
  <Company>UNLV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INVERTEBRATE ZOOLOGY</dc:title>
  <dc:creator>Administrator</dc:creator>
  <cp:lastModifiedBy>pc</cp:lastModifiedBy>
  <cp:revision>210</cp:revision>
  <dcterms:created xsi:type="dcterms:W3CDTF">2005-07-06T20:22:30Z</dcterms:created>
  <dcterms:modified xsi:type="dcterms:W3CDTF">2012-10-16T02:42:43Z</dcterms:modified>
</cp:coreProperties>
</file>